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07" r:id="rId1"/>
  </p:sldMasterIdLst>
  <p:sldIdLst>
    <p:sldId id="256" r:id="rId2"/>
    <p:sldId id="290" r:id="rId3"/>
    <p:sldId id="262" r:id="rId4"/>
    <p:sldId id="274" r:id="rId5"/>
    <p:sldId id="275" r:id="rId6"/>
    <p:sldId id="276" r:id="rId7"/>
    <p:sldId id="288" r:id="rId8"/>
    <p:sldId id="289" r:id="rId9"/>
    <p:sldId id="291" r:id="rId10"/>
    <p:sldId id="278" r:id="rId11"/>
    <p:sldId id="279" r:id="rId12"/>
    <p:sldId id="281" r:id="rId13"/>
    <p:sldId id="282" r:id="rId14"/>
    <p:sldId id="283" r:id="rId15"/>
    <p:sldId id="284" r:id="rId16"/>
    <p:sldId id="285" r:id="rId17"/>
    <p:sldId id="286" r:id="rId18"/>
    <p:sldId id="299" r:id="rId19"/>
    <p:sldId id="300" r:id="rId20"/>
    <p:sldId id="303" r:id="rId21"/>
    <p:sldId id="292" r:id="rId22"/>
    <p:sldId id="295" r:id="rId23"/>
    <p:sldId id="296" r:id="rId24"/>
    <p:sldId id="297" r:id="rId25"/>
    <p:sldId id="294" r:id="rId26"/>
    <p:sldId id="304" r:id="rId27"/>
    <p:sldId id="298" r:id="rId28"/>
    <p:sldId id="277" r:id="rId29"/>
    <p:sldId id="305" r:id="rId3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68" d="100"/>
          <a:sy n="68" d="100"/>
        </p:scale>
        <p:origin x="-648" y="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printerSettings" Target="printerSettings/printerSettings1.bin"/><Relationship Id="rId32" Type="http://schemas.openxmlformats.org/officeDocument/2006/relationships/presProps" Target="pres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viewProps" Target="viewProps.xml"/><Relationship Id="rId34" Type="http://schemas.openxmlformats.org/officeDocument/2006/relationships/theme" Target="theme/theme1.xml"/><Relationship Id="rId3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CC071-26A0-7846-B8A8-548AD6B0CB51}" type="datetimeFigureOut">
              <a:rPr lang="en-US" smtClean="0"/>
              <a:t>1/10/14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F4EF0-530D-834C-BFE9-1FE6B4379F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9254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CC071-26A0-7846-B8A8-548AD6B0CB51}" type="datetimeFigureOut">
              <a:rPr lang="en-US" smtClean="0"/>
              <a:t>1/10/14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F4EF0-530D-834C-BFE9-1FE6B4379F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0298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CC071-26A0-7846-B8A8-548AD6B0CB51}" type="datetimeFigureOut">
              <a:rPr lang="en-US" smtClean="0"/>
              <a:t>1/10/14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F4EF0-530D-834C-BFE9-1FE6B4379F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3010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CC071-26A0-7846-B8A8-548AD6B0CB51}" type="datetimeFigureOut">
              <a:rPr lang="en-US" smtClean="0"/>
              <a:t>1/10/14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F4EF0-530D-834C-BFE9-1FE6B4379F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2003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CC071-26A0-7846-B8A8-548AD6B0CB51}" type="datetimeFigureOut">
              <a:rPr lang="en-US" smtClean="0"/>
              <a:t>1/10/14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F4EF0-530D-834C-BFE9-1FE6B4379F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935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8394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54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CC071-26A0-7846-B8A8-548AD6B0CB51}" type="datetimeFigureOut">
              <a:rPr lang="en-US" smtClean="0"/>
              <a:t>1/10/14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F4EF0-530D-834C-BFE9-1FE6B4379F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355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655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655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37834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65144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CC071-26A0-7846-B8A8-548AD6B0CB51}" type="datetimeFigureOut">
              <a:rPr lang="en-US" smtClean="0"/>
              <a:t>1/10/14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F4EF0-530D-834C-BFE9-1FE6B4379F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926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CC071-26A0-7846-B8A8-548AD6B0CB51}" type="datetimeFigureOut">
              <a:rPr lang="en-US" smtClean="0"/>
              <a:t>1/10/14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F4EF0-530D-834C-BFE9-1FE6B4379F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6599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CC071-26A0-7846-B8A8-548AD6B0CB51}" type="datetimeFigureOut">
              <a:rPr lang="en-US" smtClean="0"/>
              <a:t>1/10/14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F4EF0-530D-834C-BFE9-1FE6B4379F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0085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CC071-26A0-7846-B8A8-548AD6B0CB51}" type="datetimeFigureOut">
              <a:rPr lang="en-US" smtClean="0"/>
              <a:t>1/10/14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F4EF0-530D-834C-BFE9-1FE6B4379F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9618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CC071-26A0-7846-B8A8-548AD6B0CB51}" type="datetimeFigureOut">
              <a:rPr lang="en-US" smtClean="0"/>
              <a:t>1/10/14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F4EF0-530D-834C-BFE9-1FE6B4379F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5423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56708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616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ECC071-26A0-7846-B8A8-548AD6B0CB51}" type="datetimeFigureOut">
              <a:rPr lang="en-US" smtClean="0"/>
              <a:t>1/10/14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9F4EF0-530D-834C-BFE9-1FE6B4379F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351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  <p:sldLayoutId id="2147483809" r:id="rId2"/>
    <p:sldLayoutId id="2147483810" r:id="rId3"/>
    <p:sldLayoutId id="2147483811" r:id="rId4"/>
    <p:sldLayoutId id="2147483812" r:id="rId5"/>
    <p:sldLayoutId id="2147483813" r:id="rId6"/>
    <p:sldLayoutId id="2147483814" r:id="rId7"/>
    <p:sldLayoutId id="2147483815" r:id="rId8"/>
    <p:sldLayoutId id="2147483816" r:id="rId9"/>
    <p:sldLayoutId id="2147483817" r:id="rId10"/>
    <p:sldLayoutId id="2147483818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contacts.google.com" TargetMode="External"/><Relationship Id="rId3" Type="http://schemas.openxmlformats.org/officeDocument/2006/relationships/image" Target="../media/image21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Relationship Id="rId3" Type="http://schemas.openxmlformats.org/officeDocument/2006/relationships/image" Target="../media/image25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sourcecon.com/2014atlanta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347891"/>
            <a:ext cx="7237812" cy="180608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Google+ for Sourcing &amp; Recruiting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153977"/>
            <a:ext cx="6400800" cy="1752600"/>
          </a:xfrm>
        </p:spPr>
        <p:txBody>
          <a:bodyPr/>
          <a:lstStyle/>
          <a:p>
            <a:r>
              <a:rPr lang="en-US" dirty="0" smtClean="0"/>
              <a:t>Jeremy Roberts, SPHR </a:t>
            </a:r>
          </a:p>
          <a:p>
            <a:r>
              <a:rPr lang="en-US" sz="2800" dirty="0" smtClean="0"/>
              <a:t>Editor – </a:t>
            </a:r>
            <a:r>
              <a:rPr lang="en-US" sz="2800" dirty="0" err="1" smtClean="0"/>
              <a:t>SourceCon.com</a:t>
            </a:r>
            <a:endParaRPr lang="en-US" sz="2800" dirty="0" smtClean="0"/>
          </a:p>
          <a:p>
            <a:r>
              <a:rPr lang="en-US" sz="2800" dirty="0" smtClean="0"/>
              <a:t>DFWTRN Luncheon 1/8/2014 	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53518" y="244858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Elements of a Google+ Profile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3502" b="350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0549109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Elements of the Profile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7883" y="1194940"/>
            <a:ext cx="7619611" cy="4974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2849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Google+ Search Bar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7631" y="1587283"/>
            <a:ext cx="7260806" cy="4515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7579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X-Ray: “Lives In”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1645" y="1417638"/>
            <a:ext cx="4058356" cy="4702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2710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X-Ray: “Lived In”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9414" y="1262416"/>
            <a:ext cx="7084986" cy="4767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0740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X-Ray: “Works At”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1777" y="1206930"/>
            <a:ext cx="5822999" cy="4922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2999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X-Ray: “Attended”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9546" y="1283928"/>
            <a:ext cx="5451122" cy="4967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0844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Diversity Search (females)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1642" y="1317377"/>
            <a:ext cx="7613069" cy="4894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9009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 Co-Workers Trick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2616" y="1600200"/>
            <a:ext cx="8229600" cy="1126193"/>
          </a:xfrm>
        </p:spPr>
        <p:txBody>
          <a:bodyPr/>
          <a:lstStyle/>
          <a:p>
            <a:r>
              <a:rPr lang="en-US" dirty="0" smtClean="0"/>
              <a:t>Click on “People” in left column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3200" y="2409707"/>
            <a:ext cx="4334886" cy="4272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9115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on “Find Co-workers”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9500" y="1573252"/>
            <a:ext cx="8064500" cy="448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2080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is this guy?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Editor of </a:t>
            </a:r>
            <a:r>
              <a:rPr lang="en-US" dirty="0" err="1" smtClean="0"/>
              <a:t>SourceCon.com</a:t>
            </a:r>
            <a:endParaRPr lang="en-US" dirty="0" smtClean="0"/>
          </a:p>
          <a:p>
            <a:r>
              <a:rPr lang="en-US" dirty="0" smtClean="0"/>
              <a:t>Veteran of recruiting and staffing industry (Agency, RPO, corporate leadership roles)</a:t>
            </a:r>
          </a:p>
          <a:p>
            <a:r>
              <a:rPr lang="en-US" dirty="0" smtClean="0"/>
              <a:t>Lives in Denton with wife, Kristi, and 3 children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Twitter: @</a:t>
            </a:r>
            <a:r>
              <a:rPr lang="en-US" dirty="0" err="1" smtClean="0"/>
              <a:t>imJeremyR</a:t>
            </a:r>
            <a:r>
              <a:rPr lang="en-US" dirty="0" smtClean="0"/>
              <a:t> </a:t>
            </a:r>
          </a:p>
          <a:p>
            <a:pPr marL="0" indent="0">
              <a:buNone/>
            </a:pPr>
            <a:r>
              <a:rPr lang="en-US" dirty="0" smtClean="0"/>
              <a:t>Google+: </a:t>
            </a:r>
            <a:r>
              <a:rPr lang="en-US" dirty="0" err="1" smtClean="0"/>
              <a:t>google.com</a:t>
            </a:r>
            <a:r>
              <a:rPr lang="en-US" dirty="0" smtClean="0"/>
              <a:t>/+</a:t>
            </a:r>
            <a:r>
              <a:rPr lang="en-US" dirty="0" err="1" smtClean="0"/>
              <a:t>JeremyRoberts</a:t>
            </a:r>
            <a:endParaRPr lang="en-US" dirty="0" smtClean="0"/>
          </a:p>
          <a:p>
            <a:pPr marL="0" indent="0">
              <a:buNone/>
            </a:pPr>
            <a:r>
              <a:rPr lang="en-US" dirty="0" err="1" smtClean="0"/>
              <a:t>Linkedin</a:t>
            </a:r>
            <a:r>
              <a:rPr lang="en-US" dirty="0" smtClean="0"/>
              <a:t>: </a:t>
            </a:r>
            <a:r>
              <a:rPr lang="en-US" dirty="0" err="1" smtClean="0"/>
              <a:t>linkedin.com</a:t>
            </a:r>
            <a:r>
              <a:rPr lang="en-US" dirty="0" smtClean="0"/>
              <a:t>/in/</a:t>
            </a:r>
            <a:r>
              <a:rPr lang="en-US" dirty="0" err="1" smtClean="0"/>
              <a:t>jeremyroberts</a:t>
            </a:r>
            <a:endParaRPr lang="en-US" dirty="0" smtClean="0"/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36274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Enter the company name you want profiles from…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6425" y="1904740"/>
            <a:ext cx="7936898" cy="3884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1113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Managing Circles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2799" y="1417637"/>
            <a:ext cx="7713310" cy="409980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0889" y="3090333"/>
            <a:ext cx="2019300" cy="176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8096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Sharing Circles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2263" y="1417638"/>
            <a:ext cx="4273155" cy="4595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77557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Shared Circle in the Stream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1856" y="1772442"/>
            <a:ext cx="7439935" cy="353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7707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See contact info for your circles in Google Contacts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2616" y="1299837"/>
            <a:ext cx="8229600" cy="640671"/>
          </a:xfrm>
        </p:spPr>
        <p:txBody>
          <a:bodyPr/>
          <a:lstStyle/>
          <a:p>
            <a:r>
              <a:rPr lang="en-US" dirty="0" smtClean="0">
                <a:hlinkClick r:id="rId2"/>
              </a:rPr>
              <a:t>http://contacts.google.com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8937" y="1660399"/>
            <a:ext cx="1507352" cy="4156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38736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Messaging on Google+	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8478" y="1912774"/>
            <a:ext cx="8135522" cy="3443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4813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Email circled G+ users via Gmail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It is now possible to email G+ users in your circles from your Gmail account</a:t>
            </a:r>
          </a:p>
          <a:p>
            <a:r>
              <a:rPr lang="en-US" sz="2000" dirty="0" smtClean="0"/>
              <a:t>Open a new email and start typing a users name. The autocomplete box will display a list of users in your circles.</a:t>
            </a:r>
          </a:p>
          <a:p>
            <a:r>
              <a:rPr lang="en-US" sz="2000" dirty="0" smtClean="0"/>
              <a:t>You won’t be able to see their actual email address until they send you an email.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6602" y="3401554"/>
            <a:ext cx="3771971" cy="2968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50508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Hangouts and Hangouts ON AIR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Hangouts - Free Video Conferencing</a:t>
            </a:r>
          </a:p>
          <a:p>
            <a:r>
              <a:rPr lang="en-US" dirty="0" smtClean="0"/>
              <a:t>Hangouts ON AIR – Stream live on </a:t>
            </a:r>
            <a:r>
              <a:rPr lang="en-US" dirty="0" err="1" smtClean="0"/>
              <a:t>Youtube</a:t>
            </a:r>
            <a:endParaRPr lang="en-US" dirty="0" smtClean="0"/>
          </a:p>
          <a:p>
            <a:r>
              <a:rPr lang="en-US" dirty="0" smtClean="0"/>
              <a:t>Up to 10 can participate</a:t>
            </a:r>
          </a:p>
          <a:p>
            <a:r>
              <a:rPr lang="en-US" dirty="0" smtClean="0"/>
              <a:t>Great for discussing topics of interest to your audience, conducting group interviews, discussing open positions with hiring managers, building community around a topic.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17695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Google Authorship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Google authorship links your Google+ profile to the content you create. </a:t>
            </a:r>
          </a:p>
          <a:p>
            <a:pPr lvl="1"/>
            <a:r>
              <a:rPr lang="en-US" dirty="0" smtClean="0"/>
              <a:t>Benefits brands and individuals</a:t>
            </a:r>
          </a:p>
          <a:p>
            <a:pPr lvl="1"/>
            <a:r>
              <a:rPr lang="en-US" dirty="0" smtClean="0"/>
              <a:t>Increased credibility when search results are displayed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1794" y="4126938"/>
            <a:ext cx="6482350" cy="138554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1794" y="5355573"/>
            <a:ext cx="6159500" cy="135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23823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SourceCon Atlanta 2014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SourceCon returns to Atlanta on February 19-20, 2014</a:t>
            </a:r>
          </a:p>
          <a:p>
            <a:r>
              <a:rPr lang="en-US" dirty="0" smtClean="0"/>
              <a:t>Register here: </a:t>
            </a:r>
          </a:p>
          <a:p>
            <a:pPr marL="0" indent="0">
              <a:buNone/>
            </a:pPr>
            <a:r>
              <a:rPr lang="en-US" dirty="0">
                <a:hlinkClick r:id="rId2"/>
              </a:rPr>
              <a:t>http://www.sourcecon.com</a:t>
            </a:r>
            <a:r>
              <a:rPr lang="en-US">
                <a:hlinkClick r:id="rId2"/>
              </a:rPr>
              <a:t>/</a:t>
            </a:r>
            <a:r>
              <a:rPr lang="en-US">
                <a:hlinkClick r:id="rId2"/>
              </a:rPr>
              <a:t>2014atlanta</a:t>
            </a:r>
            <a:r>
              <a:rPr lang="en-US" smtClean="0">
                <a:hlinkClick r:id="rId2"/>
              </a:rPr>
              <a:t>/</a:t>
            </a:r>
            <a:endParaRPr lang="en-US" smtClean="0"/>
          </a:p>
          <a:p>
            <a:pPr marL="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8188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Shot 2013-07-24 at 4.06.49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5189" r="-35189"/>
          <a:stretch>
            <a:fillRect/>
          </a:stretch>
        </p:blipFill>
        <p:spPr>
          <a:xfrm>
            <a:off x="-160098" y="432103"/>
            <a:ext cx="10178750" cy="5597920"/>
          </a:xfrm>
        </p:spPr>
      </p:pic>
    </p:spTree>
    <p:extLst>
      <p:ext uri="{BB962C8B-B14F-4D97-AF65-F5344CB8AC3E}">
        <p14:creationId xmlns:p14="http://schemas.microsoft.com/office/powerpoint/2010/main" val="42668863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Google+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Google+ Has 540 Million Active Users</a:t>
            </a:r>
          </a:p>
          <a:p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to Facebook</a:t>
            </a:r>
          </a:p>
          <a:p>
            <a:r>
              <a:rPr lang="en-US" dirty="0" smtClean="0"/>
              <a:t>Google continues to integrate all products with the Google+ “social layer”</a:t>
            </a:r>
          </a:p>
          <a:p>
            <a:r>
              <a:rPr lang="en-US" dirty="0" smtClean="0"/>
              <a:t>Google Authorship</a:t>
            </a:r>
          </a:p>
          <a:p>
            <a:r>
              <a:rPr lang="en-US" dirty="0" smtClean="0"/>
              <a:t>Increased trust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62063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3322" y="0"/>
            <a:ext cx="605063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9177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Google Products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Gmail</a:t>
            </a:r>
          </a:p>
          <a:p>
            <a:r>
              <a:rPr lang="en-US" dirty="0" smtClean="0"/>
              <a:t>Google Apps</a:t>
            </a:r>
          </a:p>
          <a:p>
            <a:r>
              <a:rPr lang="en-US" dirty="0" smtClean="0"/>
              <a:t>Google Drive</a:t>
            </a:r>
          </a:p>
          <a:p>
            <a:r>
              <a:rPr lang="en-US" dirty="0" smtClean="0"/>
              <a:t>Google Search Products</a:t>
            </a:r>
          </a:p>
          <a:p>
            <a:r>
              <a:rPr lang="en-US" dirty="0" err="1" smtClean="0"/>
              <a:t>Adwords</a:t>
            </a:r>
            <a:endParaRPr lang="en-US" dirty="0" smtClean="0"/>
          </a:p>
          <a:p>
            <a:r>
              <a:rPr lang="en-US" dirty="0" err="1" smtClean="0"/>
              <a:t>Youtube</a:t>
            </a:r>
            <a:endParaRPr lang="en-US" dirty="0" smtClean="0"/>
          </a:p>
          <a:p>
            <a:r>
              <a:rPr lang="en-US" dirty="0" smtClean="0"/>
              <a:t>Hangouts and Hangouts ON AIR</a:t>
            </a:r>
          </a:p>
          <a:p>
            <a:r>
              <a:rPr lang="en-US" dirty="0" smtClean="0"/>
              <a:t>Instant Messaging</a:t>
            </a:r>
          </a:p>
          <a:p>
            <a:r>
              <a:rPr lang="en-US" dirty="0" smtClean="0"/>
              <a:t>Google Voice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0059" y="1149147"/>
            <a:ext cx="6456249" cy="902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5231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Boolean Operators and Modifiers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lnSpc>
                <a:spcPct val="95000"/>
              </a:lnSpc>
              <a:buNone/>
            </a:pPr>
            <a:r>
              <a:rPr lang="en-US" sz="3000" dirty="0" smtClean="0">
                <a:solidFill>
                  <a:srgbClr val="000000"/>
                </a:solidFill>
                <a:latin typeface="Arial" charset="0"/>
              </a:rPr>
              <a:t>Operators</a:t>
            </a:r>
            <a:r>
              <a:rPr lang="en-US" sz="3000" dirty="0">
                <a:solidFill>
                  <a:srgbClr val="000000"/>
                </a:solidFill>
                <a:latin typeface="Arial" charset="0"/>
              </a:rPr>
              <a:t>:</a:t>
            </a:r>
            <a:endParaRPr lang="en-US" sz="3000" dirty="0"/>
          </a:p>
          <a:p>
            <a:pPr lvl="1">
              <a:lnSpc>
                <a:spcPct val="95000"/>
              </a:lnSpc>
              <a:buClr>
                <a:srgbClr val="000000"/>
              </a:buClr>
              <a:buSzPct val="100000"/>
            </a:pPr>
            <a:r>
              <a:rPr lang="en-US" sz="2000" dirty="0">
                <a:solidFill>
                  <a:srgbClr val="000000"/>
                </a:solidFill>
                <a:latin typeface="Arial" charset="0"/>
              </a:rPr>
              <a:t>AND - Use to find more than one </a:t>
            </a:r>
            <a:r>
              <a:rPr lang="en-US" sz="2000" dirty="0" smtClean="0">
                <a:solidFill>
                  <a:srgbClr val="000000"/>
                </a:solidFill>
                <a:latin typeface="Arial" charset="0"/>
              </a:rPr>
              <a:t>word.</a:t>
            </a:r>
          </a:p>
          <a:p>
            <a:pPr marL="914400" lvl="2" indent="0">
              <a:lnSpc>
                <a:spcPct val="95000"/>
              </a:lnSpc>
              <a:buClr>
                <a:srgbClr val="000000"/>
              </a:buClr>
              <a:buSzPct val="100000"/>
              <a:buNone/>
            </a:pPr>
            <a:r>
              <a:rPr lang="en-US" sz="1600" dirty="0" smtClean="0">
                <a:solidFill>
                  <a:srgbClr val="000000"/>
                </a:solidFill>
                <a:latin typeface="Arial" charset="0"/>
              </a:rPr>
              <a:t>example: Aerospace AND defense</a:t>
            </a:r>
            <a:endParaRPr lang="en-US" dirty="0" smtClean="0"/>
          </a:p>
          <a:p>
            <a:pPr lvl="1">
              <a:lnSpc>
                <a:spcPct val="95000"/>
              </a:lnSpc>
              <a:buClr>
                <a:srgbClr val="000000"/>
              </a:buClr>
              <a:buSzPct val="100000"/>
            </a:pPr>
            <a:r>
              <a:rPr lang="en-US" sz="2000" dirty="0" smtClean="0">
                <a:solidFill>
                  <a:srgbClr val="000000"/>
                </a:solidFill>
                <a:latin typeface="Arial" charset="0"/>
              </a:rPr>
              <a:t>OR </a:t>
            </a:r>
            <a:r>
              <a:rPr lang="en-US" sz="2000" dirty="0">
                <a:solidFill>
                  <a:srgbClr val="000000"/>
                </a:solidFill>
                <a:latin typeface="Arial" charset="0"/>
              </a:rPr>
              <a:t>- Use to find one word or </a:t>
            </a:r>
            <a:r>
              <a:rPr lang="en-US" sz="2000" dirty="0" smtClean="0">
                <a:solidFill>
                  <a:srgbClr val="000000"/>
                </a:solidFill>
                <a:latin typeface="Arial" charset="0"/>
              </a:rPr>
              <a:t>another (one can also use “|”)</a:t>
            </a:r>
          </a:p>
          <a:p>
            <a:pPr marL="914400" lvl="2" indent="0">
              <a:lnSpc>
                <a:spcPct val="95000"/>
              </a:lnSpc>
              <a:buClr>
                <a:srgbClr val="000000"/>
              </a:buClr>
              <a:buSzPct val="100000"/>
              <a:buNone/>
            </a:pPr>
            <a:r>
              <a:rPr lang="en-US" sz="1600" dirty="0" smtClean="0">
                <a:solidFill>
                  <a:srgbClr val="000000"/>
                </a:solidFill>
                <a:latin typeface="Arial" charset="0"/>
              </a:rPr>
              <a:t> example</a:t>
            </a:r>
            <a:r>
              <a:rPr lang="en-US" sz="1600" dirty="0">
                <a:solidFill>
                  <a:srgbClr val="000000"/>
                </a:solidFill>
                <a:latin typeface="Arial" charset="0"/>
              </a:rPr>
              <a:t>: Aerospace OR </a:t>
            </a:r>
            <a:r>
              <a:rPr lang="en-US" sz="1600" dirty="0" smtClean="0">
                <a:solidFill>
                  <a:srgbClr val="000000"/>
                </a:solidFill>
                <a:latin typeface="Arial" charset="0"/>
              </a:rPr>
              <a:t>defense / Aerospace | defense</a:t>
            </a:r>
            <a:endParaRPr lang="en-US" dirty="0"/>
          </a:p>
          <a:p>
            <a:pPr lvl="1">
              <a:lnSpc>
                <a:spcPct val="95000"/>
              </a:lnSpc>
              <a:buClr>
                <a:srgbClr val="000000"/>
              </a:buClr>
              <a:buSzPct val="100000"/>
            </a:pPr>
            <a:r>
              <a:rPr lang="en-US" sz="2000" dirty="0">
                <a:solidFill>
                  <a:srgbClr val="000000"/>
                </a:solidFill>
                <a:latin typeface="Arial" charset="0"/>
              </a:rPr>
              <a:t>NOT – To exclude a word from a search use the – sign </a:t>
            </a:r>
            <a:endParaRPr lang="en-US" sz="2000" dirty="0" smtClean="0">
              <a:solidFill>
                <a:srgbClr val="000000"/>
              </a:solidFill>
              <a:latin typeface="Arial" charset="0"/>
            </a:endParaRPr>
          </a:p>
          <a:p>
            <a:pPr marL="914400" lvl="2" indent="0">
              <a:lnSpc>
                <a:spcPct val="95000"/>
              </a:lnSpc>
              <a:buClr>
                <a:srgbClr val="000000"/>
              </a:buClr>
              <a:buSzPct val="100000"/>
              <a:buNone/>
            </a:pPr>
            <a:r>
              <a:rPr lang="en-US" sz="1600" dirty="0" smtClean="0">
                <a:solidFill>
                  <a:srgbClr val="000000"/>
                </a:solidFill>
                <a:latin typeface="Arial" charset="0"/>
              </a:rPr>
              <a:t> example</a:t>
            </a:r>
            <a:r>
              <a:rPr lang="en-US" sz="1600" dirty="0">
                <a:solidFill>
                  <a:srgbClr val="000000"/>
                </a:solidFill>
                <a:latin typeface="Arial" charset="0"/>
              </a:rPr>
              <a:t>: </a:t>
            </a:r>
            <a:r>
              <a:rPr lang="en-US" sz="1600" dirty="0" smtClean="0">
                <a:solidFill>
                  <a:srgbClr val="000000"/>
                </a:solidFill>
                <a:latin typeface="Arial" charset="0"/>
              </a:rPr>
              <a:t>-job –jobs –resume -cv</a:t>
            </a:r>
            <a:endParaRPr lang="en-US" dirty="0"/>
          </a:p>
          <a:p>
            <a:pPr marL="114300" indent="0">
              <a:lnSpc>
                <a:spcPct val="95000"/>
              </a:lnSpc>
              <a:buClr>
                <a:srgbClr val="000000"/>
              </a:buClr>
              <a:buSzPct val="100000"/>
              <a:buNone/>
            </a:pPr>
            <a:r>
              <a:rPr lang="en-US" sz="3000" dirty="0" smtClean="0">
                <a:solidFill>
                  <a:srgbClr val="000000"/>
                </a:solidFill>
                <a:latin typeface="Arial" charset="0"/>
              </a:rPr>
              <a:t>Modifiers</a:t>
            </a:r>
            <a:r>
              <a:rPr lang="en-US" sz="3000" dirty="0">
                <a:solidFill>
                  <a:srgbClr val="000000"/>
                </a:solidFill>
                <a:latin typeface="Arial" charset="0"/>
              </a:rPr>
              <a:t>:</a:t>
            </a:r>
            <a:endParaRPr lang="en-US" dirty="0"/>
          </a:p>
          <a:p>
            <a:pPr lvl="1">
              <a:lnSpc>
                <a:spcPct val="95000"/>
              </a:lnSpc>
              <a:buClr>
                <a:srgbClr val="000000"/>
              </a:buClr>
              <a:buSzPct val="100000"/>
            </a:pPr>
            <a:r>
              <a:rPr lang="en-US" altLang="ja-JP" sz="2000" dirty="0" smtClean="0">
                <a:solidFill>
                  <a:srgbClr val="000000"/>
                </a:solidFill>
                <a:latin typeface="Arial"/>
              </a:rPr>
              <a:t>Quotations</a:t>
            </a:r>
            <a:r>
              <a:rPr lang="en-US" sz="2000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000" dirty="0">
                <a:solidFill>
                  <a:srgbClr val="000000"/>
                </a:solidFill>
                <a:latin typeface="Arial" charset="0"/>
              </a:rPr>
              <a:t>– To find an exact phrase use </a:t>
            </a:r>
            <a:r>
              <a:rPr lang="en-US" sz="2000" dirty="0" smtClean="0">
                <a:solidFill>
                  <a:srgbClr val="000000"/>
                </a:solidFill>
                <a:latin typeface="Arial" charset="0"/>
              </a:rPr>
              <a:t>quotation marks </a:t>
            </a:r>
          </a:p>
          <a:p>
            <a:pPr marL="457200" lvl="1" indent="0">
              <a:lnSpc>
                <a:spcPct val="95000"/>
              </a:lnSpc>
              <a:buClr>
                <a:srgbClr val="000000"/>
              </a:buClr>
              <a:buSzPct val="100000"/>
              <a:buNone/>
            </a:pPr>
            <a:r>
              <a:rPr lang="en-US" sz="20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000" dirty="0" smtClean="0">
                <a:solidFill>
                  <a:srgbClr val="000000"/>
                </a:solidFill>
                <a:latin typeface="Arial" charset="0"/>
              </a:rPr>
              <a:t>      </a:t>
            </a:r>
            <a:r>
              <a:rPr lang="en-US" sz="1600" dirty="0" smtClean="0">
                <a:solidFill>
                  <a:srgbClr val="000000"/>
                </a:solidFill>
                <a:latin typeface="Arial" charset="0"/>
              </a:rPr>
              <a:t>example</a:t>
            </a:r>
            <a:r>
              <a:rPr lang="en-US" sz="1600" dirty="0">
                <a:solidFill>
                  <a:srgbClr val="000000"/>
                </a:solidFill>
                <a:latin typeface="Arial" charset="0"/>
              </a:rPr>
              <a:t>: </a:t>
            </a:r>
            <a:r>
              <a:rPr lang="ja-JP" altLang="en-US" sz="1600" dirty="0">
                <a:solidFill>
                  <a:srgbClr val="000000"/>
                </a:solidFill>
                <a:latin typeface="Arial"/>
              </a:rPr>
              <a:t>“</a:t>
            </a:r>
            <a:r>
              <a:rPr lang="en-US" sz="1600" dirty="0">
                <a:solidFill>
                  <a:srgbClr val="000000"/>
                </a:solidFill>
                <a:latin typeface="Arial" charset="0"/>
              </a:rPr>
              <a:t>El Segundo, CA</a:t>
            </a:r>
            <a:r>
              <a:rPr lang="ja-JP" altLang="en-US" sz="1600" dirty="0">
                <a:solidFill>
                  <a:srgbClr val="000000"/>
                </a:solidFill>
                <a:latin typeface="Arial"/>
              </a:rPr>
              <a:t>”</a:t>
            </a:r>
            <a:r>
              <a:rPr lang="en-US" sz="1600" dirty="0">
                <a:solidFill>
                  <a:srgbClr val="000000"/>
                </a:solidFill>
                <a:latin typeface="Arial" charset="0"/>
              </a:rPr>
              <a:t> AND </a:t>
            </a:r>
            <a:r>
              <a:rPr lang="ja-JP" altLang="en-US" sz="1600" dirty="0">
                <a:solidFill>
                  <a:srgbClr val="000000"/>
                </a:solidFill>
                <a:latin typeface="Arial"/>
              </a:rPr>
              <a:t>“</a:t>
            </a:r>
            <a:r>
              <a:rPr lang="en-US" sz="1600" dirty="0">
                <a:solidFill>
                  <a:srgbClr val="000000"/>
                </a:solidFill>
                <a:latin typeface="Arial" charset="0"/>
              </a:rPr>
              <a:t>company name</a:t>
            </a:r>
            <a:r>
              <a:rPr lang="ja-JP" altLang="en-US" sz="1600" dirty="0">
                <a:solidFill>
                  <a:srgbClr val="000000"/>
                </a:solidFill>
                <a:latin typeface="Arial"/>
              </a:rPr>
              <a:t>”</a:t>
            </a:r>
            <a:endParaRPr lang="en-US" dirty="0"/>
          </a:p>
          <a:p>
            <a:pPr lvl="1">
              <a:lnSpc>
                <a:spcPct val="95000"/>
              </a:lnSpc>
              <a:buClr>
                <a:srgbClr val="000000"/>
              </a:buClr>
              <a:buSzPct val="100000"/>
            </a:pPr>
            <a:r>
              <a:rPr lang="en-US" sz="2000" dirty="0" smtClean="0">
                <a:solidFill>
                  <a:srgbClr val="000000"/>
                </a:solidFill>
                <a:latin typeface="Arial" charset="0"/>
              </a:rPr>
              <a:t>Parenthesis – </a:t>
            </a:r>
            <a:r>
              <a:rPr lang="en-US" sz="2000" dirty="0">
                <a:solidFill>
                  <a:srgbClr val="000000"/>
                </a:solidFill>
                <a:latin typeface="Arial" charset="0"/>
              </a:rPr>
              <a:t>to separate a portion of the equation in order to use multiple operators use parenthesis </a:t>
            </a:r>
          </a:p>
          <a:p>
            <a:pPr marL="457200" lvl="1" indent="0">
              <a:lnSpc>
                <a:spcPct val="95000"/>
              </a:lnSpc>
              <a:buClr>
                <a:srgbClr val="000000"/>
              </a:buClr>
              <a:buSzPct val="100000"/>
              <a:buNone/>
            </a:pPr>
            <a:r>
              <a:rPr lang="en-US" sz="2000" dirty="0" smtClean="0">
                <a:solidFill>
                  <a:srgbClr val="000000"/>
                </a:solidFill>
                <a:latin typeface="Arial" charset="0"/>
              </a:rPr>
              <a:t>       </a:t>
            </a:r>
            <a:r>
              <a:rPr lang="en-US" sz="1600" dirty="0" smtClean="0">
                <a:solidFill>
                  <a:srgbClr val="000000"/>
                </a:solidFill>
                <a:latin typeface="Arial" charset="0"/>
              </a:rPr>
              <a:t>example: (aerospace OR defense OR </a:t>
            </a:r>
            <a:r>
              <a:rPr lang="en-US" sz="1600" dirty="0" err="1" smtClean="0">
                <a:solidFill>
                  <a:srgbClr val="000000"/>
                </a:solidFill>
                <a:latin typeface="Arial" charset="0"/>
              </a:rPr>
              <a:t>DoD</a:t>
            </a:r>
            <a:r>
              <a:rPr lang="en-US" sz="1600" dirty="0" smtClean="0">
                <a:solidFill>
                  <a:srgbClr val="000000"/>
                </a:solidFill>
                <a:latin typeface="Arial" charset="0"/>
              </a:rPr>
              <a:t>) AND </a:t>
            </a:r>
            <a:r>
              <a:rPr lang="ja-JP" altLang="en-US" sz="1600" dirty="0" smtClean="0">
                <a:solidFill>
                  <a:srgbClr val="000000"/>
                </a:solidFill>
                <a:latin typeface="Arial"/>
              </a:rPr>
              <a:t>“</a:t>
            </a:r>
            <a:r>
              <a:rPr lang="en-US" sz="1600" dirty="0" smtClean="0">
                <a:solidFill>
                  <a:srgbClr val="000000"/>
                </a:solidFill>
                <a:latin typeface="Arial" charset="0"/>
              </a:rPr>
              <a:t>El Segundo, CA</a:t>
            </a:r>
            <a:r>
              <a:rPr lang="ja-JP" altLang="en-US" sz="1600" dirty="0" smtClean="0">
                <a:solidFill>
                  <a:srgbClr val="000000"/>
                </a:solidFill>
                <a:latin typeface="Arial"/>
              </a:rPr>
              <a:t>”</a:t>
            </a:r>
            <a:endParaRPr lang="en-US" sz="1600" dirty="0" smtClean="0">
              <a:solidFill>
                <a:srgbClr val="000000"/>
              </a:solidFill>
              <a:latin typeface="Arial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49813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Field Search Commands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5000"/>
              </a:lnSpc>
            </a:pPr>
            <a:endParaRPr lang="en-US" sz="2700" dirty="0">
              <a:solidFill>
                <a:srgbClr val="000000"/>
              </a:solidFill>
              <a:latin typeface="Arial" charset="0"/>
            </a:endParaRPr>
          </a:p>
          <a:p>
            <a:pPr lvl="1">
              <a:lnSpc>
                <a:spcPct val="95000"/>
              </a:lnSpc>
              <a:buClr>
                <a:srgbClr val="000000"/>
              </a:buClr>
              <a:buSzPct val="100000"/>
              <a:buFontTx/>
              <a:buChar char="•"/>
            </a:pPr>
            <a:r>
              <a:rPr lang="en-US" sz="2700" dirty="0" smtClean="0">
                <a:solidFill>
                  <a:srgbClr val="000000"/>
                </a:solidFill>
                <a:latin typeface="Arial" charset="0"/>
              </a:rPr>
              <a:t>To find a word in a website title </a:t>
            </a:r>
            <a:r>
              <a:rPr lang="en-US" sz="2700" dirty="0">
                <a:solidFill>
                  <a:srgbClr val="000000"/>
                </a:solidFill>
                <a:latin typeface="Arial" charset="0"/>
              </a:rPr>
              <a:t>– </a:t>
            </a:r>
            <a:r>
              <a:rPr lang="en-US" sz="2700" dirty="0" err="1">
                <a:solidFill>
                  <a:srgbClr val="FF0000"/>
                </a:solidFill>
                <a:latin typeface="Arial" charset="0"/>
              </a:rPr>
              <a:t>intitle</a:t>
            </a:r>
            <a:r>
              <a:rPr lang="en-US" sz="2700" dirty="0">
                <a:solidFill>
                  <a:srgbClr val="FF0000"/>
                </a:solidFill>
                <a:latin typeface="Arial" charset="0"/>
              </a:rPr>
              <a:t>:</a:t>
            </a:r>
            <a:endParaRPr lang="en-US" dirty="0"/>
          </a:p>
          <a:p>
            <a:pPr lvl="1">
              <a:lnSpc>
                <a:spcPct val="95000"/>
              </a:lnSpc>
              <a:buClr>
                <a:srgbClr val="000000"/>
              </a:buClr>
              <a:buSzPct val="100000"/>
              <a:buFontTx/>
              <a:buChar char="•"/>
            </a:pPr>
            <a:r>
              <a:rPr lang="en-US" sz="2700" dirty="0" smtClean="0">
                <a:solidFill>
                  <a:srgbClr val="000000"/>
                </a:solidFill>
                <a:latin typeface="Arial" charset="0"/>
              </a:rPr>
              <a:t>To find a word </a:t>
            </a:r>
            <a:r>
              <a:rPr lang="en-US" sz="2700" dirty="0">
                <a:solidFill>
                  <a:srgbClr val="000000"/>
                </a:solidFill>
                <a:latin typeface="Arial" charset="0"/>
              </a:rPr>
              <a:t>in </a:t>
            </a:r>
            <a:r>
              <a:rPr lang="en-US" sz="2700" dirty="0" smtClean="0">
                <a:solidFill>
                  <a:srgbClr val="000000"/>
                </a:solidFill>
                <a:latin typeface="Arial" charset="0"/>
              </a:rPr>
              <a:t>a URL </a:t>
            </a:r>
            <a:r>
              <a:rPr lang="en-US" sz="2700" dirty="0">
                <a:solidFill>
                  <a:srgbClr val="000000"/>
                </a:solidFill>
                <a:latin typeface="Arial" charset="0"/>
              </a:rPr>
              <a:t>– </a:t>
            </a:r>
            <a:r>
              <a:rPr lang="en-US" sz="2700" dirty="0" err="1">
                <a:solidFill>
                  <a:srgbClr val="FF0000"/>
                </a:solidFill>
                <a:latin typeface="Arial" charset="0"/>
              </a:rPr>
              <a:t>inurl</a:t>
            </a:r>
            <a:r>
              <a:rPr lang="en-US" sz="2700" dirty="0">
                <a:solidFill>
                  <a:srgbClr val="FF0000"/>
                </a:solidFill>
                <a:latin typeface="Arial" charset="0"/>
              </a:rPr>
              <a:t>:</a:t>
            </a:r>
            <a:endParaRPr lang="en-US" dirty="0"/>
          </a:p>
          <a:p>
            <a:pPr lvl="1">
              <a:lnSpc>
                <a:spcPct val="95000"/>
              </a:lnSpc>
              <a:buClr>
                <a:srgbClr val="000000"/>
              </a:buClr>
              <a:buSzPct val="100000"/>
              <a:buFontTx/>
              <a:buChar char="•"/>
            </a:pPr>
            <a:r>
              <a:rPr lang="en-US" sz="2700" dirty="0" smtClean="0">
                <a:solidFill>
                  <a:srgbClr val="000000"/>
                </a:solidFill>
                <a:latin typeface="Arial" charset="0"/>
              </a:rPr>
              <a:t>To search for documents on a specific site, commonly referred to as the </a:t>
            </a:r>
            <a:r>
              <a:rPr lang="en-US" sz="2700" dirty="0" err="1" smtClean="0">
                <a:solidFill>
                  <a:srgbClr val="000000"/>
                </a:solidFill>
                <a:latin typeface="Arial" charset="0"/>
              </a:rPr>
              <a:t>Xray</a:t>
            </a:r>
            <a:r>
              <a:rPr lang="en-US" sz="2700" dirty="0" smtClean="0">
                <a:solidFill>
                  <a:srgbClr val="000000"/>
                </a:solidFill>
                <a:latin typeface="Arial" charset="0"/>
              </a:rPr>
              <a:t> technique use  </a:t>
            </a:r>
            <a:r>
              <a:rPr lang="en-US" sz="2700" dirty="0">
                <a:solidFill>
                  <a:srgbClr val="000000"/>
                </a:solidFill>
                <a:latin typeface="Arial" charset="0"/>
              </a:rPr>
              <a:t>– </a:t>
            </a:r>
            <a:r>
              <a:rPr lang="en-US" sz="2700" dirty="0">
                <a:solidFill>
                  <a:srgbClr val="FF0000"/>
                </a:solidFill>
                <a:latin typeface="Arial" charset="0"/>
              </a:rPr>
              <a:t>site:</a:t>
            </a:r>
            <a:endParaRPr lang="en-US" dirty="0"/>
          </a:p>
          <a:p>
            <a:pPr lvl="1">
              <a:lnSpc>
                <a:spcPct val="95000"/>
              </a:lnSpc>
              <a:buClr>
                <a:srgbClr val="000000"/>
              </a:buClr>
              <a:buSzPct val="100000"/>
              <a:buFontTx/>
              <a:buChar char="•"/>
            </a:pPr>
            <a:r>
              <a:rPr lang="en-US" sz="2700" dirty="0">
                <a:solidFill>
                  <a:srgbClr val="000000"/>
                </a:solidFill>
                <a:latin typeface="Arial" charset="0"/>
              </a:rPr>
              <a:t>To </a:t>
            </a:r>
            <a:r>
              <a:rPr lang="en-US" sz="2700" dirty="0" smtClean="0">
                <a:solidFill>
                  <a:srgbClr val="000000"/>
                </a:solidFill>
                <a:latin typeface="Arial" charset="0"/>
              </a:rPr>
              <a:t>search for a </a:t>
            </a:r>
            <a:r>
              <a:rPr lang="en-US" sz="2700" dirty="0">
                <a:solidFill>
                  <a:srgbClr val="000000"/>
                </a:solidFill>
                <a:latin typeface="Arial" charset="0"/>
              </a:rPr>
              <a:t>certain type of document - </a:t>
            </a:r>
            <a:r>
              <a:rPr lang="en-US" sz="2700" dirty="0" err="1">
                <a:solidFill>
                  <a:srgbClr val="FF0000"/>
                </a:solidFill>
                <a:latin typeface="Arial" charset="0"/>
              </a:rPr>
              <a:t>Filetype</a:t>
            </a:r>
            <a:r>
              <a:rPr lang="en-US" sz="2700" dirty="0">
                <a:solidFill>
                  <a:srgbClr val="FF0000"/>
                </a:solidFill>
                <a:latin typeface="Arial" charset="0"/>
              </a:rPr>
              <a:t>: </a:t>
            </a:r>
            <a:r>
              <a:rPr lang="en-US" sz="2700" dirty="0">
                <a:solidFill>
                  <a:srgbClr val="000000"/>
                </a:solidFill>
                <a:latin typeface="Arial" charset="0"/>
              </a:rPr>
              <a:t>(</a:t>
            </a:r>
            <a:r>
              <a:rPr lang="en-US" sz="2700" dirty="0" err="1">
                <a:solidFill>
                  <a:srgbClr val="000000"/>
                </a:solidFill>
                <a:latin typeface="Arial" charset="0"/>
              </a:rPr>
              <a:t>pdf</a:t>
            </a:r>
            <a:r>
              <a:rPr lang="en-US" sz="2700" dirty="0">
                <a:solidFill>
                  <a:srgbClr val="000000"/>
                </a:solidFill>
                <a:latin typeface="Arial" charset="0"/>
              </a:rPr>
              <a:t> doc </a:t>
            </a:r>
            <a:r>
              <a:rPr lang="en-US" sz="2700" dirty="0" err="1">
                <a:solidFill>
                  <a:srgbClr val="000000"/>
                </a:solidFill>
                <a:latin typeface="Arial" charset="0"/>
              </a:rPr>
              <a:t>xls</a:t>
            </a:r>
            <a:r>
              <a:rPr lang="en-US" sz="2700" dirty="0">
                <a:solidFill>
                  <a:srgbClr val="000000"/>
                </a:solidFill>
                <a:latin typeface="Arial" charset="0"/>
              </a:rPr>
              <a:t>)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61284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Google Advanced 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2616" y="1600200"/>
            <a:ext cx="8229600" cy="627185"/>
          </a:xfrm>
        </p:spPr>
        <p:txBody>
          <a:bodyPr/>
          <a:lstStyle/>
          <a:p>
            <a:r>
              <a:rPr lang="en-US" dirty="0"/>
              <a:t>http://</a:t>
            </a:r>
            <a:r>
              <a:rPr lang="en-US" dirty="0" err="1"/>
              <a:t>www.google.com</a:t>
            </a:r>
            <a:r>
              <a:rPr lang="en-US" dirty="0"/>
              <a:t>/</a:t>
            </a:r>
            <a:r>
              <a:rPr lang="en-US" dirty="0" err="1"/>
              <a:t>advanced_search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708" y="2488820"/>
            <a:ext cx="7671340" cy="3505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77812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5980</TotalTime>
  <Words>594</Words>
  <Application>Microsoft Macintosh PowerPoint</Application>
  <PresentationFormat>On-screen Show (4:3)</PresentationFormat>
  <Paragraphs>84</Paragraphs>
  <Slides>29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Custom Design</vt:lpstr>
      <vt:lpstr> Google+ for Sourcing &amp; Recruiting</vt:lpstr>
      <vt:lpstr>Who is this guy?</vt:lpstr>
      <vt:lpstr>PowerPoint Presentation</vt:lpstr>
      <vt:lpstr>Why Google+</vt:lpstr>
      <vt:lpstr>PowerPoint Presentation</vt:lpstr>
      <vt:lpstr>Google Products</vt:lpstr>
      <vt:lpstr>Boolean Operators and Modifiers </vt:lpstr>
      <vt:lpstr>Basic Field Search Commands </vt:lpstr>
      <vt:lpstr>Google Advanced Search</vt:lpstr>
      <vt:lpstr>Elements of a Google+ Profile</vt:lpstr>
      <vt:lpstr>Elements of the Profile</vt:lpstr>
      <vt:lpstr>Google+ Search Bar</vt:lpstr>
      <vt:lpstr>X-Ray: “Lives In”</vt:lpstr>
      <vt:lpstr>X-Ray: “Lived In”</vt:lpstr>
      <vt:lpstr>X-Ray: “Works At”</vt:lpstr>
      <vt:lpstr>X-Ray: “Attended”</vt:lpstr>
      <vt:lpstr>Diversity Search (females)</vt:lpstr>
      <vt:lpstr>Find Co-Workers Trick</vt:lpstr>
      <vt:lpstr>Click on “Find Co-workers”</vt:lpstr>
      <vt:lpstr>Enter the company name you want profiles from…</vt:lpstr>
      <vt:lpstr>Managing Circles</vt:lpstr>
      <vt:lpstr>Sharing Circles</vt:lpstr>
      <vt:lpstr>Shared Circle in the Stream</vt:lpstr>
      <vt:lpstr>See contact info for your circles in Google Contacts</vt:lpstr>
      <vt:lpstr>Messaging on Google+ </vt:lpstr>
      <vt:lpstr>Email circled G+ users via Gmail</vt:lpstr>
      <vt:lpstr>Hangouts and Hangouts ON AIR</vt:lpstr>
      <vt:lpstr>Google Authorship</vt:lpstr>
      <vt:lpstr>SourceCon Atlanta 2014 </vt:lpstr>
    </vt:vector>
  </TitlesOfParts>
  <Company>KBEvents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Kate Wilson</dc:creator>
  <cp:lastModifiedBy>Jeremy Roberts</cp:lastModifiedBy>
  <cp:revision>43</cp:revision>
  <dcterms:created xsi:type="dcterms:W3CDTF">2013-02-06T15:50:43Z</dcterms:created>
  <dcterms:modified xsi:type="dcterms:W3CDTF">2014-01-10T15:01:04Z</dcterms:modified>
</cp:coreProperties>
</file>