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06" r:id="rId3"/>
    <p:sldId id="308" r:id="rId4"/>
    <p:sldId id="286" r:id="rId5"/>
    <p:sldId id="287" r:id="rId6"/>
    <p:sldId id="289" r:id="rId7"/>
    <p:sldId id="291" r:id="rId8"/>
    <p:sldId id="292" r:id="rId9"/>
    <p:sldId id="293" r:id="rId10"/>
    <p:sldId id="290" r:id="rId11"/>
    <p:sldId id="294" r:id="rId12"/>
    <p:sldId id="295" r:id="rId13"/>
    <p:sldId id="296" r:id="rId14"/>
    <p:sldId id="298" r:id="rId15"/>
    <p:sldId id="299" r:id="rId16"/>
    <p:sldId id="300" r:id="rId17"/>
    <p:sldId id="301" r:id="rId18"/>
    <p:sldId id="302" r:id="rId19"/>
    <p:sldId id="303" r:id="rId20"/>
    <p:sldId id="297" r:id="rId21"/>
    <p:sldId id="304" r:id="rId22"/>
    <p:sldId id="305" r:id="rId23"/>
    <p:sldId id="309" r:id="rId24"/>
    <p:sldId id="315" r:id="rId25"/>
    <p:sldId id="312" r:id="rId26"/>
    <p:sldId id="313" r:id="rId27"/>
    <p:sldId id="314" r:id="rId28"/>
    <p:sldId id="316" r:id="rId29"/>
    <p:sldId id="317" r:id="rId30"/>
    <p:sldId id="318" r:id="rId31"/>
    <p:sldId id="319" r:id="rId32"/>
    <p:sldId id="320" r:id="rId33"/>
    <p:sldId id="321" r:id="rId34"/>
    <p:sldId id="322" r:id="rId35"/>
    <p:sldId id="323" r:id="rId36"/>
    <p:sldId id="328" r:id="rId37"/>
    <p:sldId id="310" r:id="rId38"/>
    <p:sldId id="307"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3300"/>
    <a:srgbClr val="663300"/>
    <a:srgbClr val="FF0066"/>
    <a:srgbClr val="00FFCC"/>
    <a:srgbClr val="000000"/>
    <a:srgbClr val="0F8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snapToGrid="0" snapToObjects="1">
      <p:cViewPr>
        <p:scale>
          <a:sx n="100" d="100"/>
          <a:sy n="100" d="100"/>
        </p:scale>
        <p:origin x="-210" y="-6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4C21F-D719-4FC8-B4E9-478EE0E6CD77}" type="datetimeFigureOut">
              <a:rPr lang="en-US" smtClean="0"/>
              <a:pPr/>
              <a:t>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FB96-EAB7-4C9F-BE0A-7914CD69B9F4}" type="slidenum">
              <a:rPr lang="en-US" smtClean="0"/>
              <a:pPr/>
              <a:t>‹#›</a:t>
            </a:fld>
            <a:endParaRPr lang="en-US"/>
          </a:p>
        </p:txBody>
      </p:sp>
    </p:spTree>
    <p:extLst>
      <p:ext uri="{BB962C8B-B14F-4D97-AF65-F5344CB8AC3E}">
        <p14:creationId xmlns="" xmlns:p14="http://schemas.microsoft.com/office/powerpoint/2010/main" val="420721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a:spcBef>
                <a:spcPts val="0"/>
              </a:spcBef>
              <a:spcAft>
                <a:spcPts val="0"/>
              </a:spcAft>
            </a:pPr>
            <a:endParaRPr dirty="0"/>
          </a:p>
        </p:txBody>
      </p:sp>
      <p:sp>
        <p:nvSpPr>
          <p:cNvPr id="49" name="Shape 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76481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3" descr="instagram-141049465.jpg"/>
          <p:cNvPicPr>
            <a:picLocks noChangeAspect="1"/>
          </p:cNvPicPr>
          <p:nvPr userDrawn="1"/>
        </p:nvPicPr>
        <p:blipFill>
          <a:blip r:embed="rId2">
            <a:clrChange>
              <a:clrFrom>
                <a:srgbClr val="FFFFFF"/>
              </a:clrFrom>
              <a:clrTo>
                <a:srgbClr val="FFFFFF">
                  <a:alpha val="0"/>
                </a:srgbClr>
              </a:clrTo>
            </a:clrChange>
          </a:blip>
          <a:srcRect l="5000" t="18828" r="72125" b="12734"/>
          <a:stretch>
            <a:fillRect/>
          </a:stretch>
        </p:blipFill>
        <p:spPr>
          <a:xfrm>
            <a:off x="6803136" y="4709161"/>
            <a:ext cx="385864" cy="461772"/>
          </a:xfrm>
          <a:prstGeom prst="rect">
            <a:avLst/>
          </a:prstGeom>
        </p:spPr>
      </p:pic>
    </p:spTree>
    <p:extLst>
      <p:ext uri="{BB962C8B-B14F-4D97-AF65-F5344CB8AC3E}">
        <p14:creationId xmlns="" xmlns:p14="http://schemas.microsoft.com/office/powerpoint/2010/main" val="2909959888"/>
      </p:ext>
    </p:extLst>
  </p:cSld>
  <p:clrMapOvr>
    <a:masterClrMapping/>
  </p:clrMapOvr>
  <p:transition advTm="15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24AF-4732-334F-A6D3-F8ABA438833C}"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3903104953"/>
      </p:ext>
    </p:extLst>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24AF-4732-334F-A6D3-F8ABA438833C}"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708749391"/>
      </p:ext>
    </p:extLst>
  </p:cSld>
  <p:clrMapOvr>
    <a:masterClrMapping/>
  </p:clrMapOvr>
  <p:transition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2E3AA46-544A-7B42-9585-8A17AD04DD68}"/>
              </a:ext>
            </a:extLst>
          </p:cNvPr>
          <p:cNvPicPr>
            <a:picLocks noChangeAspect="1"/>
          </p:cNvPicPr>
          <p:nvPr userDrawn="1"/>
        </p:nvPicPr>
        <p:blipFill rotWithShape="1">
          <a:blip r:embed="rId2"/>
          <a:srcRect r="40478"/>
          <a:stretch/>
        </p:blipFill>
        <p:spPr>
          <a:xfrm>
            <a:off x="1" y="4736592"/>
            <a:ext cx="5442758" cy="406908"/>
          </a:xfrm>
          <a:prstGeom prst="rect">
            <a:avLst/>
          </a:prstGeom>
        </p:spPr>
      </p:pic>
      <p:pic>
        <p:nvPicPr>
          <p:cNvPr id="3" name="Picture 2">
            <a:extLst>
              <a:ext uri="{FF2B5EF4-FFF2-40B4-BE49-F238E27FC236}">
                <a16:creationId xmlns="" xmlns:a16="http://schemas.microsoft.com/office/drawing/2014/main" id="{100F2410-E140-A144-A450-2633D1CD7B05}"/>
              </a:ext>
            </a:extLst>
          </p:cNvPr>
          <p:cNvPicPr>
            <a:picLocks noChangeAspect="1"/>
          </p:cNvPicPr>
          <p:nvPr userDrawn="1"/>
        </p:nvPicPr>
        <p:blipFill>
          <a:blip r:embed="rId3"/>
          <a:stretch>
            <a:fillRect/>
          </a:stretch>
        </p:blipFill>
        <p:spPr>
          <a:xfrm>
            <a:off x="4061" y="0"/>
            <a:ext cx="9135879" cy="5143500"/>
          </a:xfrm>
          <a:prstGeom prst="rect">
            <a:avLst/>
          </a:prstGeom>
        </p:spPr>
      </p:pic>
      <p:pic>
        <p:nvPicPr>
          <p:cNvPr id="5" name="Picture 4">
            <a:extLst>
              <a:ext uri="{FF2B5EF4-FFF2-40B4-BE49-F238E27FC236}">
                <a16:creationId xmlns="" xmlns:a16="http://schemas.microsoft.com/office/drawing/2014/main" id="{850BA7C1-29A8-4C4E-B91B-7EF969309D99}"/>
              </a:ext>
            </a:extLst>
          </p:cNvPr>
          <p:cNvPicPr>
            <a:picLocks noChangeAspect="1"/>
          </p:cNvPicPr>
          <p:nvPr userDrawn="1"/>
        </p:nvPicPr>
        <p:blipFill rotWithShape="1">
          <a:blip r:embed="rId4"/>
          <a:srcRect r="83350"/>
          <a:stretch/>
        </p:blipFill>
        <p:spPr>
          <a:xfrm>
            <a:off x="0" y="4751630"/>
            <a:ext cx="1522476" cy="397764"/>
          </a:xfrm>
          <a:prstGeom prst="rect">
            <a:avLst/>
          </a:prstGeom>
        </p:spPr>
      </p:pic>
    </p:spTree>
    <p:extLst>
      <p:ext uri="{BB962C8B-B14F-4D97-AF65-F5344CB8AC3E}">
        <p14:creationId xmlns="" xmlns:p14="http://schemas.microsoft.com/office/powerpoint/2010/main" val="107326899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24AF-4732-334F-A6D3-F8ABA438833C}"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2870062870"/>
      </p:ext>
    </p:extLst>
  </p:cSld>
  <p:clrMapOvr>
    <a:masterClrMapping/>
  </p:clrMapOvr>
  <p:transition advTm="15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224AF-4732-334F-A6D3-F8ABA438833C}" type="datetimeFigureOut">
              <a:rPr lang="en-US" smtClean="0"/>
              <a:pPr/>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5650575"/>
      </p:ext>
    </p:extLst>
  </p:cSld>
  <p:clrMapOvr>
    <a:masterClrMapping/>
  </p:clrMapOvr>
  <p:transition advTm="15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224AF-4732-334F-A6D3-F8ABA438833C}"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2190832920"/>
      </p:ext>
    </p:extLst>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224AF-4732-334F-A6D3-F8ABA438833C}" type="datetimeFigureOut">
              <a:rPr lang="en-US" smtClean="0"/>
              <a:pPr/>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1936736113"/>
      </p:ext>
    </p:extLst>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224AF-4732-334F-A6D3-F8ABA438833C}" type="datetimeFigureOut">
              <a:rPr lang="en-US" smtClean="0"/>
              <a:pPr/>
              <a:t>2/1/2020</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 xmlns:p14="http://schemas.microsoft.com/office/powerpoint/2010/main" val="829784335"/>
      </p:ext>
    </p:extLst>
  </p:cSld>
  <p:clrMapOvr>
    <a:masterClrMapping/>
  </p:clrMapOvr>
  <p:transition advTm="15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224AF-4732-334F-A6D3-F8ABA438833C}" type="datetimeFigureOut">
              <a:rPr lang="en-US" smtClean="0"/>
              <a:pPr/>
              <a:t>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2166764547"/>
      </p:ext>
    </p:extLst>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224AF-4732-334F-A6D3-F8ABA438833C}"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4143378846"/>
      </p:ext>
    </p:extLst>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224AF-4732-334F-A6D3-F8ABA438833C}" type="datetimeFigureOut">
              <a:rPr lang="en-US" smtClean="0"/>
              <a:pPr/>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A291A-F49F-9F4B-810A-0D2E35BEAB1A}" type="slidenum">
              <a:rPr lang="en-US" smtClean="0"/>
              <a:pPr/>
              <a:t>‹#›</a:t>
            </a:fld>
            <a:endParaRPr lang="en-US"/>
          </a:p>
        </p:txBody>
      </p:sp>
    </p:spTree>
    <p:extLst>
      <p:ext uri="{BB962C8B-B14F-4D97-AF65-F5344CB8AC3E}">
        <p14:creationId xmlns="" xmlns:p14="http://schemas.microsoft.com/office/powerpoint/2010/main" val="601750412"/>
      </p:ext>
    </p:extLst>
  </p:cSld>
  <p:clrMapOvr>
    <a:masterClrMapping/>
  </p:clrMapOvr>
  <p:transition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F224AF-4732-334F-A6D3-F8ABA438833C}" type="datetimeFigureOut">
              <a:rPr lang="en-US" smtClean="0"/>
              <a:pPr/>
              <a:t>2/1/2020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A291A-F49F-9F4B-810A-0D2E35BEAB1A}" type="slidenum">
              <a:rPr lang="en-US" smtClean="0"/>
              <a:pPr/>
              <a:t>‹#›</a:t>
            </a:fld>
            <a:endParaRPr lang="en-US"/>
          </a:p>
        </p:txBody>
      </p:sp>
      <p:sp>
        <p:nvSpPr>
          <p:cNvPr id="7" name="Rectangle 6"/>
          <p:cNvSpPr/>
          <p:nvPr userDrawn="1"/>
        </p:nvSpPr>
        <p:spPr>
          <a:xfrm>
            <a:off x="-1" y="4687846"/>
            <a:ext cx="9144001" cy="45565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C:\Users\Noel\Desktop\RBC Now Folder\RD-Logos 2015\DAILY\CMYK\recruiting-daily-white.eps"/>
          <p:cNvPicPr>
            <a:picLocks noChangeAspect="1" noChangeArrowheads="1"/>
          </p:cNvPicPr>
          <p:nvPr userDrawn="1"/>
        </p:nvPicPr>
        <p:blipFill>
          <a:blip r:embed="rId14"/>
          <a:srcRect/>
          <a:stretch>
            <a:fillRect/>
          </a:stretch>
        </p:blipFill>
        <p:spPr bwMode="auto">
          <a:xfrm>
            <a:off x="450088" y="4741271"/>
            <a:ext cx="1266816" cy="386551"/>
          </a:xfrm>
          <a:prstGeom prst="rect">
            <a:avLst/>
          </a:prstGeom>
          <a:noFill/>
        </p:spPr>
      </p:pic>
      <p:pic>
        <p:nvPicPr>
          <p:cNvPr id="11" name="Picture 10" descr="RD Twitter Icon.png"/>
          <p:cNvPicPr>
            <a:picLocks noChangeAspect="1"/>
          </p:cNvPicPr>
          <p:nvPr userDrawn="1"/>
        </p:nvPicPr>
        <p:blipFill>
          <a:blip r:embed="rId15">
            <a:extLst>
              <a:ext uri="{28A0092B-C50C-407E-A947-70E740481C1C}">
                <a14:useLocalDpi xmlns="" xmlns:a14="http://schemas.microsoft.com/office/drawing/2010/main" val="0"/>
              </a:ext>
            </a:extLst>
          </a:blip>
          <a:stretch>
            <a:fillRect/>
          </a:stretch>
        </p:blipFill>
        <p:spPr>
          <a:xfrm>
            <a:off x="7164793" y="4685632"/>
            <a:ext cx="483269" cy="483269"/>
          </a:xfrm>
          <a:prstGeom prst="rect">
            <a:avLst/>
          </a:prstGeom>
        </p:spPr>
      </p:pic>
      <p:sp>
        <p:nvSpPr>
          <p:cNvPr id="13" name="TextBox 12"/>
          <p:cNvSpPr txBox="1"/>
          <p:nvPr userDrawn="1"/>
        </p:nvSpPr>
        <p:spPr>
          <a:xfrm>
            <a:off x="7538668" y="4748767"/>
            <a:ext cx="1146468" cy="338554"/>
          </a:xfrm>
          <a:prstGeom prst="rect">
            <a:avLst/>
          </a:prstGeom>
          <a:noFill/>
        </p:spPr>
        <p:txBody>
          <a:bodyPr wrap="none" rtlCol="0">
            <a:spAutoFit/>
          </a:bodyPr>
          <a:lstStyle/>
          <a:p>
            <a:r>
              <a:rPr lang="en-US" sz="1600" dirty="0" smtClean="0">
                <a:solidFill>
                  <a:schemeClr val="bg1"/>
                </a:solidFill>
                <a:latin typeface="Century Gothic"/>
                <a:cs typeface="Century Gothic"/>
              </a:rPr>
              <a:t>#DFWTRN</a:t>
            </a:r>
            <a:endParaRPr lang="en-US" sz="1600" dirty="0">
              <a:solidFill>
                <a:schemeClr val="bg1"/>
              </a:solidFill>
              <a:latin typeface="Century Gothic"/>
              <a:cs typeface="Century Gothic"/>
            </a:endParaRPr>
          </a:p>
        </p:txBody>
      </p:sp>
    </p:spTree>
    <p:extLst>
      <p:ext uri="{BB962C8B-B14F-4D97-AF65-F5344CB8AC3E}">
        <p14:creationId xmlns="" xmlns:p14="http://schemas.microsoft.com/office/powerpoint/2010/main" val="249552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15000"/>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Wingdings" charset="2"/>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Wingdings" charset="2"/>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Wingdings" charset="2"/>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Wingdings" charset="2"/>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38525" y="567873"/>
            <a:ext cx="5543550" cy="1102519"/>
          </a:xfrm>
        </p:spPr>
        <p:txBody>
          <a:bodyPr>
            <a:normAutofit fontScale="90000"/>
          </a:bodyPr>
          <a:lstStyle/>
          <a:p>
            <a:pPr algn="ctr"/>
            <a:r>
              <a:rPr lang="en-US" b="1" dirty="0" smtClean="0">
                <a:solidFill>
                  <a:srgbClr val="0070C0"/>
                </a:solidFill>
              </a:rPr>
              <a:t>Creating Candidate Micro-Moments </a:t>
            </a:r>
            <a:r>
              <a:rPr lang="en-US" b="1" dirty="0" smtClean="0">
                <a:solidFill>
                  <a:srgbClr val="0070C0"/>
                </a:solidFill>
              </a:rPr>
              <a:t/>
            </a:r>
            <a:br>
              <a:rPr lang="en-US" b="1" dirty="0" smtClean="0">
                <a:solidFill>
                  <a:srgbClr val="0070C0"/>
                </a:solidFill>
              </a:rPr>
            </a:br>
            <a:r>
              <a:rPr lang="en-US" b="1" dirty="0" smtClean="0">
                <a:solidFill>
                  <a:srgbClr val="0070C0"/>
                </a:solidFill>
              </a:rPr>
              <a:t>That </a:t>
            </a:r>
            <a:r>
              <a:rPr lang="en-US" b="1" dirty="0" smtClean="0">
                <a:solidFill>
                  <a:srgbClr val="0070C0"/>
                </a:solidFill>
              </a:rPr>
              <a:t>Matter</a:t>
            </a:r>
            <a:endParaRPr lang="en-US" b="1" dirty="0">
              <a:solidFill>
                <a:srgbClr val="0070C0"/>
              </a:solidFill>
            </a:endParaRPr>
          </a:p>
        </p:txBody>
      </p:sp>
      <p:sp>
        <p:nvSpPr>
          <p:cNvPr id="7" name="Subtitle 6"/>
          <p:cNvSpPr>
            <a:spLocks noGrp="1"/>
          </p:cNvSpPr>
          <p:nvPr>
            <p:ph type="subTitle" idx="1"/>
          </p:nvPr>
        </p:nvSpPr>
        <p:spPr>
          <a:xfrm>
            <a:off x="3793039" y="2564253"/>
            <a:ext cx="4817561" cy="1855293"/>
          </a:xfrm>
        </p:spPr>
        <p:txBody>
          <a:bodyPr>
            <a:normAutofit fontScale="62500" lnSpcReduction="20000"/>
          </a:bodyPr>
          <a:lstStyle/>
          <a:p>
            <a:r>
              <a:rPr lang="en-US" sz="4500" dirty="0" smtClean="0">
                <a:solidFill>
                  <a:schemeClr val="accent6">
                    <a:lumMod val="75000"/>
                  </a:schemeClr>
                </a:solidFill>
              </a:rPr>
              <a:t>William </a:t>
            </a:r>
            <a:r>
              <a:rPr lang="en-US" sz="4500" dirty="0" err="1" smtClean="0">
                <a:solidFill>
                  <a:schemeClr val="accent6">
                    <a:lumMod val="75000"/>
                  </a:schemeClr>
                </a:solidFill>
              </a:rPr>
              <a:t>Tincup</a:t>
            </a:r>
            <a:r>
              <a:rPr lang="en-US" sz="4500" dirty="0" smtClean="0">
                <a:solidFill>
                  <a:schemeClr val="accent6">
                    <a:lumMod val="75000"/>
                  </a:schemeClr>
                </a:solidFill>
              </a:rPr>
              <a:t>, President</a:t>
            </a:r>
          </a:p>
          <a:p>
            <a:r>
              <a:rPr lang="en-US" sz="4500" dirty="0" err="1" smtClean="0">
                <a:solidFill>
                  <a:schemeClr val="accent6">
                    <a:lumMod val="75000"/>
                  </a:schemeClr>
                </a:solidFill>
              </a:rPr>
              <a:t>RecruitingDaily</a:t>
            </a:r>
            <a:endParaRPr lang="en-US" sz="4500" dirty="0" smtClean="0">
              <a:solidFill>
                <a:schemeClr val="accent6">
                  <a:lumMod val="75000"/>
                </a:schemeClr>
              </a:solidFill>
            </a:endParaRPr>
          </a:p>
          <a:p>
            <a:endParaRPr lang="en-US" sz="2400" dirty="0"/>
          </a:p>
          <a:p>
            <a:r>
              <a:rPr lang="en-US" sz="2400" dirty="0" smtClean="0">
                <a:solidFill>
                  <a:schemeClr val="tx1"/>
                </a:solidFill>
              </a:rPr>
              <a:t>DFW Texas Recruiters Network (DFWTRN)</a:t>
            </a:r>
            <a:endParaRPr lang="en-US" sz="2400" dirty="0" smtClean="0">
              <a:solidFill>
                <a:schemeClr val="tx1"/>
              </a:solidFill>
            </a:endParaRPr>
          </a:p>
          <a:p>
            <a:r>
              <a:rPr lang="en-US" sz="2400" dirty="0" smtClean="0">
                <a:solidFill>
                  <a:schemeClr val="tx1"/>
                </a:solidFill>
              </a:rPr>
              <a:t>Wednesday</a:t>
            </a:r>
            <a:r>
              <a:rPr lang="en-US" sz="2400" dirty="0" smtClean="0">
                <a:solidFill>
                  <a:schemeClr val="tx1"/>
                </a:solidFill>
              </a:rPr>
              <a:t>, </a:t>
            </a:r>
            <a:r>
              <a:rPr lang="en-US" sz="2400" dirty="0" smtClean="0">
                <a:solidFill>
                  <a:schemeClr val="tx1"/>
                </a:solidFill>
              </a:rPr>
              <a:t>February 5</a:t>
            </a:r>
            <a:r>
              <a:rPr lang="en-US" sz="2400" baseline="30000" dirty="0" smtClean="0">
                <a:solidFill>
                  <a:schemeClr val="tx1"/>
                </a:solidFill>
              </a:rPr>
              <a:t>th</a:t>
            </a:r>
            <a:r>
              <a:rPr lang="en-US" sz="2400" dirty="0" smtClean="0">
                <a:solidFill>
                  <a:schemeClr val="tx1"/>
                </a:solidFill>
              </a:rPr>
              <a:t>, </a:t>
            </a:r>
            <a:r>
              <a:rPr lang="en-US" sz="2400" dirty="0" smtClean="0">
                <a:solidFill>
                  <a:schemeClr val="tx1"/>
                </a:solidFill>
              </a:rPr>
              <a:t>2020</a:t>
            </a:r>
            <a:endParaRPr lang="en-US" sz="2400" dirty="0" smtClean="0">
              <a:solidFill>
                <a:schemeClr val="tx1"/>
              </a:solidFill>
            </a:endParaRPr>
          </a:p>
          <a:p>
            <a:r>
              <a:rPr lang="en-US" sz="2400" dirty="0" smtClean="0">
                <a:solidFill>
                  <a:schemeClr val="tx1"/>
                </a:solidFill>
              </a:rPr>
              <a:t>The Clubs of </a:t>
            </a:r>
            <a:r>
              <a:rPr lang="en-US" sz="2400" dirty="0" err="1" smtClean="0">
                <a:solidFill>
                  <a:schemeClr val="tx1"/>
                </a:solidFill>
              </a:rPr>
              <a:t>Prestonwood</a:t>
            </a:r>
            <a:endParaRPr lang="en-US" sz="2400" dirty="0">
              <a:solidFill>
                <a:schemeClr val="tx1"/>
              </a:solidFill>
            </a:endParaRPr>
          </a:p>
        </p:txBody>
      </p:sp>
      <p:pic>
        <p:nvPicPr>
          <p:cNvPr id="10" name="tincup-994900-edited.jpg"/>
          <p:cNvPicPr>
            <a:picLocks noChangeAspect="1"/>
          </p:cNvPicPr>
          <p:nvPr/>
        </p:nvPicPr>
        <p:blipFill>
          <a:blip r:embed="rId2">
            <a:extLst/>
          </a:blip>
          <a:srcRect/>
          <a:stretch>
            <a:fillRect/>
          </a:stretch>
        </p:blipFill>
        <p:spPr>
          <a:xfrm>
            <a:off x="219075" y="710748"/>
            <a:ext cx="3113412" cy="3113411"/>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4"/>
                  <a:pt x="0" y="10799"/>
                </a:cubicBezTo>
                <a:cubicBezTo>
                  <a:pt x="0" y="16763"/>
                  <a:pt x="4834" y="21600"/>
                  <a:pt x="10799" y="21600"/>
                </a:cubicBezTo>
                <a:cubicBezTo>
                  <a:pt x="16763" y="21600"/>
                  <a:pt x="21600" y="16763"/>
                  <a:pt x="21600" y="10799"/>
                </a:cubicBezTo>
                <a:cubicBezTo>
                  <a:pt x="21600" y="4834"/>
                  <a:pt x="16763" y="0"/>
                  <a:pt x="10799" y="0"/>
                </a:cubicBezTo>
                <a:close/>
              </a:path>
            </a:pathLst>
          </a:custGeom>
          <a:ln w="12700" cap="flat">
            <a:noFill/>
            <a:miter lim="400000"/>
          </a:ln>
          <a:effectLst/>
        </p:spPr>
      </p:pic>
    </p:spTree>
    <p:extLst>
      <p:ext uri="{BB962C8B-B14F-4D97-AF65-F5344CB8AC3E}">
        <p14:creationId xmlns="" xmlns:p14="http://schemas.microsoft.com/office/powerpoint/2010/main" val="12785737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3267"/>
            <a:ext cx="7772400" cy="1102519"/>
          </a:xfrm>
        </p:spPr>
        <p:txBody>
          <a:bodyPr>
            <a:noAutofit/>
          </a:bodyPr>
          <a:lstStyle/>
          <a:p>
            <a:r>
              <a:rPr lang="en-US" sz="1600" b="1" dirty="0" smtClean="0"/>
              <a:t>It isn’t easy but it CAN be done. I promise. </a:t>
            </a:r>
            <a:br>
              <a:rPr lang="en-US" sz="1600" b="1" dirty="0" smtClean="0"/>
            </a:br>
            <a:r>
              <a:rPr lang="en-US" sz="1600" b="1" dirty="0" smtClean="0"/>
              <a:t> </a:t>
            </a:r>
            <a:br>
              <a:rPr lang="en-US" sz="1600" b="1" dirty="0" smtClean="0"/>
            </a:br>
            <a:r>
              <a:rPr lang="en-US" sz="1600" b="1" dirty="0" smtClean="0"/>
              <a:t>Here are just a few examples of candidate thoughtfulness in the form of </a:t>
            </a:r>
            <a:r>
              <a:rPr lang="en-US" sz="1600" b="1" dirty="0" smtClean="0">
                <a:solidFill>
                  <a:srgbClr val="00B050"/>
                </a:solidFill>
              </a:rPr>
              <a:t>micro-moments</a:t>
            </a:r>
            <a:r>
              <a:rPr lang="en-US" sz="1600" b="1" dirty="0" smtClean="0"/>
              <a:t> that matter.</a:t>
            </a:r>
            <a:br>
              <a:rPr lang="en-US" sz="1600" b="1" dirty="0" smtClean="0"/>
            </a:br>
            <a:r>
              <a:rPr lang="en-US" sz="1600" b="1" dirty="0" smtClean="0"/>
              <a:t> </a:t>
            </a:r>
            <a:br>
              <a:rPr lang="en-US" sz="1600" b="1" dirty="0" smtClean="0"/>
            </a:br>
            <a:r>
              <a:rPr lang="en-US" sz="1600" b="1" dirty="0" smtClean="0"/>
              <a:t>3, 2, 1, go…</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1600" b="1" dirty="0" smtClean="0"/>
              <a:t>Candidates are aware and have interest in your job/company/employer brand</a:t>
            </a:r>
            <a:br>
              <a:rPr lang="en-US" sz="1600" b="1" dirty="0" smtClean="0"/>
            </a:b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Your sourcing team found Sally, she’s awesome, discover her hobbies.</a:t>
            </a:r>
            <a:endParaRPr lang="en-US" sz="1600" b="1" dirty="0">
              <a:solidFill>
                <a:srgbClr val="FF0000"/>
              </a:solidFill>
            </a:endParaRPr>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1600" b="1" dirty="0" smtClean="0"/>
              <a:t>Candidates apply to your jobs</a:t>
            </a:r>
            <a:br>
              <a:rPr lang="en-US" sz="1600" b="1" dirty="0" smtClean="0"/>
            </a:br>
            <a:r>
              <a:rPr lang="en-US" sz="1600" b="1" dirty="0" smtClean="0"/>
              <a:t/>
            </a:r>
            <a:br>
              <a:rPr lang="en-US" sz="1600" b="1" dirty="0" smtClean="0"/>
            </a:br>
            <a:r>
              <a:rPr lang="en-US" sz="1600" b="1" dirty="0" smtClean="0">
                <a:solidFill>
                  <a:srgbClr val="FF0000"/>
                </a:solidFill>
              </a:rPr>
              <a:t>Sally is now in your system. Follow her on Twitter and RT a few of her tweets. </a:t>
            </a:r>
            <a:endParaRPr lang="en-US" sz="1600" b="1" dirty="0">
              <a:solidFill>
                <a:srgbClr val="FF0000"/>
              </a:solidFill>
            </a:endParaRPr>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1600" b="1" dirty="0" smtClean="0"/>
              <a:t>Candidates expect communication from jobs they apply to from you</a:t>
            </a:r>
            <a:br>
              <a:rPr lang="en-US" sz="1600" b="1" dirty="0" smtClean="0"/>
            </a:br>
            <a:r>
              <a:rPr lang="en-US" sz="1600" b="1" dirty="0" smtClean="0"/>
              <a:t/>
            </a:r>
            <a:br>
              <a:rPr lang="en-US" sz="1600" b="1" dirty="0" smtClean="0"/>
            </a:br>
            <a:r>
              <a:rPr lang="en-US" sz="1600" b="1" dirty="0" smtClean="0">
                <a:solidFill>
                  <a:srgbClr val="FF0000"/>
                </a:solidFill>
              </a:rPr>
              <a:t>Sally, thank you. I’m really excited that you applied. Next on the agenda is…</a:t>
            </a:r>
            <a:endParaRPr lang="en-US" sz="1600" b="1" dirty="0">
              <a:solidFill>
                <a:srgbClr val="FF0000"/>
              </a:solidFill>
            </a:endParaRPr>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sz="1600" b="1" dirty="0" smtClean="0"/>
              <a:t>Candidates are assessed, screened &amp; given feedback</a:t>
            </a:r>
            <a:br>
              <a:rPr lang="en-US" sz="1600" b="1" dirty="0" smtClean="0"/>
            </a:br>
            <a:r>
              <a:rPr lang="en-US" sz="1600" b="1" dirty="0" smtClean="0"/>
              <a:t/>
            </a:r>
            <a:br>
              <a:rPr lang="en-US" sz="1600" b="1" dirty="0" smtClean="0"/>
            </a:br>
            <a:r>
              <a:rPr lang="en-US" sz="1600" b="1" dirty="0" smtClean="0">
                <a:solidFill>
                  <a:srgbClr val="FF0000"/>
                </a:solidFill>
              </a:rPr>
              <a:t>Sally, you passed all the tests. What would like to learn about us?</a:t>
            </a:r>
            <a:endParaRPr lang="en-US" sz="1600" b="1" dirty="0">
              <a:solidFill>
                <a:srgbClr val="FF0000"/>
              </a:solidFill>
            </a:endParaRPr>
          </a:p>
        </p:txBody>
      </p:sp>
    </p:spTree>
    <p:extLst>
      <p:ext uri="{BB962C8B-B14F-4D97-AF65-F5344CB8AC3E}">
        <p14:creationId xmlns="" xmlns:p14="http://schemas.microsoft.com/office/powerpoint/2010/main" val="7629392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43825" cy="1102519"/>
          </a:xfrm>
        </p:spPr>
        <p:txBody>
          <a:bodyPr>
            <a:normAutofit/>
          </a:bodyPr>
          <a:lstStyle/>
          <a:p>
            <a:pPr lvl="1"/>
            <a:r>
              <a:rPr lang="en-US" sz="1600" b="1" dirty="0">
                <a:latin typeface="Century Gothic" pitchFamily="34" charset="0"/>
              </a:rPr>
              <a:t>Candidates are rejected &amp; communicated </a:t>
            </a:r>
            <a:r>
              <a:rPr lang="en-US" sz="1600" b="1" dirty="0" smtClean="0">
                <a:latin typeface="Century Gothic" pitchFamily="34" charset="0"/>
              </a:rPr>
              <a:t>with</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Jan, you’re amazing. This role wasn’t the right fit for you. KIT. We’ll figure it out. We want you on our team. Would you like to talk on the phone?</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7629392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543801" cy="1102519"/>
          </a:xfrm>
        </p:spPr>
        <p:txBody>
          <a:bodyPr>
            <a:noAutofit/>
          </a:bodyPr>
          <a:lstStyle/>
          <a:p>
            <a:pPr lvl="1"/>
            <a:r>
              <a:rPr lang="en-US" sz="1600" b="1" dirty="0">
                <a:latin typeface="Century Gothic" pitchFamily="34" charset="0"/>
              </a:rPr>
              <a:t>Candidates that go forward receive concise communication regarding next steps a la the journey </a:t>
            </a:r>
            <a:r>
              <a:rPr lang="en-US" sz="1600" b="1" dirty="0" smtClean="0">
                <a:latin typeface="Century Gothic" pitchFamily="34" charset="0"/>
              </a:rPr>
              <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you’ll talk with recruiters, hiring managers and the team that you would be working with. How can I make this process easy for you?</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7629392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r>
              <a:rPr lang="en-US" sz="1600" b="1" dirty="0" smtClean="0"/>
              <a:t>Candidates interact &amp; communicate with recruiters</a:t>
            </a:r>
            <a:br>
              <a:rPr lang="en-US" sz="1600" b="1" dirty="0" smtClean="0"/>
            </a:br>
            <a:r>
              <a:rPr lang="en-US" sz="1600" b="1" dirty="0" smtClean="0">
                <a:solidFill>
                  <a:srgbClr val="FF0000"/>
                </a:solidFill>
              </a:rPr>
              <a:t/>
            </a:r>
            <a:br>
              <a:rPr lang="en-US" sz="1600" b="1" dirty="0" smtClean="0">
                <a:solidFill>
                  <a:srgbClr val="FF0000"/>
                </a:solidFill>
              </a:rPr>
            </a:br>
            <a:r>
              <a:rPr lang="en-US" sz="1600" b="1" dirty="0" smtClean="0">
                <a:solidFill>
                  <a:srgbClr val="FF0000"/>
                </a:solidFill>
              </a:rPr>
              <a:t>Sally, what would you like to learn about me, the hiring managers, the team, our company, our culture, our CEO, etc? I want you to feel comfortable with both our hiring process and explicitly how we treat you during this process. I want you to win. I’m your advocate. Think of me as such.</a:t>
            </a:r>
            <a:endParaRPr lang="en-US" sz="1600" b="1" dirty="0">
              <a:solidFill>
                <a:srgbClr val="FF0000"/>
              </a:solidFill>
            </a:endParaRPr>
          </a:p>
        </p:txBody>
      </p:sp>
    </p:spTree>
    <p:extLst>
      <p:ext uri="{BB962C8B-B14F-4D97-AF65-F5344CB8AC3E}">
        <p14:creationId xmlns="" xmlns:p14="http://schemas.microsoft.com/office/powerpoint/2010/main" val="7629392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meet IRL with </a:t>
            </a:r>
            <a:r>
              <a:rPr lang="en-US" sz="1600" b="1" dirty="0" smtClean="0">
                <a:latin typeface="Century Gothic" pitchFamily="34" charset="0"/>
              </a:rPr>
              <a:t>recruiters</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we’ve made a parking spot for you up front (to the left of the handicapped parking spaces). I’ve attached the map to our office and I think your commute time will be about 30 minutes or so.</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7629392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1"/>
            <a:r>
              <a:rPr lang="en-US" b="1" dirty="0">
                <a:latin typeface="Century Gothic" pitchFamily="34" charset="0"/>
              </a:rPr>
              <a:t>Candidates meet digitally with </a:t>
            </a:r>
            <a:r>
              <a:rPr lang="en-US" b="1" dirty="0" smtClean="0">
                <a:latin typeface="Century Gothic" pitchFamily="34" charset="0"/>
              </a:rPr>
              <a:t>recruiters</a:t>
            </a:r>
            <a:br>
              <a:rPr lang="en-US" b="1" dirty="0" smtClean="0">
                <a:latin typeface="Century Gothic" pitchFamily="34" charset="0"/>
              </a:rPr>
            </a:br>
            <a:r>
              <a:rPr lang="en-US" b="1" dirty="0">
                <a:latin typeface="Century Gothic" pitchFamily="34" charset="0"/>
              </a:rPr>
              <a:t/>
            </a:r>
            <a:br>
              <a:rPr lang="en-US" b="1" dirty="0">
                <a:latin typeface="Century Gothic" pitchFamily="34" charset="0"/>
              </a:rPr>
            </a:br>
            <a:r>
              <a:rPr lang="en-US" b="1" dirty="0" smtClean="0">
                <a:solidFill>
                  <a:srgbClr val="FF0000"/>
                </a:solidFill>
                <a:latin typeface="Century Gothic" pitchFamily="34" charset="0"/>
              </a:rPr>
              <a:t>Sally, thanks for being on Skype with me today. I wanted to ask for your feedback from our interview last Thursday. What could I have done better and what question(s) should I have asked? I’m always trying to get better.</a:t>
            </a:r>
            <a:endParaRPr lang="en-US" b="1" dirty="0">
              <a:solidFill>
                <a:srgbClr val="FF0000"/>
              </a:solidFill>
              <a:latin typeface="Century Gothic" pitchFamily="34" charset="0"/>
            </a:endParaRPr>
          </a:p>
        </p:txBody>
      </p:sp>
    </p:spTree>
    <p:extLst>
      <p:ext uri="{BB962C8B-B14F-4D97-AF65-F5344CB8AC3E}">
        <p14:creationId xmlns="" xmlns:p14="http://schemas.microsoft.com/office/powerpoint/2010/main" val="7629392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681727"/>
          </a:xfrm>
        </p:spPr>
        <p:txBody>
          <a:bodyPr>
            <a:noAutofit/>
          </a:bodyPr>
          <a:lstStyle/>
          <a:p>
            <a:r>
              <a:rPr lang="en-US" sz="1600" b="1" dirty="0" smtClean="0">
                <a:solidFill>
                  <a:srgbClr val="00B050"/>
                </a:solidFill>
              </a:rPr>
              <a:t>Micro-Moments</a:t>
            </a:r>
            <a:br>
              <a:rPr lang="en-US" sz="1600" b="1" dirty="0" smtClean="0">
                <a:solidFill>
                  <a:srgbClr val="00B050"/>
                </a:solidFill>
              </a:rPr>
            </a:br>
            <a:r>
              <a:rPr lang="en-US" sz="1600" b="1" dirty="0" smtClean="0">
                <a:solidFill>
                  <a:schemeClr val="accent1"/>
                </a:solidFill>
              </a:rPr>
              <a:t/>
            </a:r>
            <a:br>
              <a:rPr lang="en-US" sz="1600" b="1" dirty="0" smtClean="0">
                <a:solidFill>
                  <a:schemeClr val="accent1"/>
                </a:solidFill>
              </a:rPr>
            </a:br>
            <a:r>
              <a:rPr lang="en-US" sz="1600" b="1" dirty="0" smtClean="0"/>
              <a:t>As defined by Google, a “micro-moment occurs when people reflexively turn to a device—increasingly a </a:t>
            </a:r>
            <a:r>
              <a:rPr lang="en-US" sz="1600" b="1" dirty="0" err="1" smtClean="0"/>
              <a:t>smartphone</a:t>
            </a:r>
            <a:r>
              <a:rPr lang="en-US" sz="1600" b="1" dirty="0" smtClean="0"/>
              <a:t>—to act on a need to learn something, do something, discover something, watch something, or buy something. They are intent-rich moments when decisions are made and preferences shaped.”</a:t>
            </a:r>
            <a:r>
              <a:rPr lang="en-US" sz="1600" b="1" dirty="0" smtClean="0">
                <a:solidFill>
                  <a:schemeClr val="accent1"/>
                </a:solidFill>
              </a:rPr>
              <a:t/>
            </a:r>
            <a:br>
              <a:rPr lang="en-US" sz="1600" b="1" dirty="0" smtClean="0">
                <a:solidFill>
                  <a:schemeClr val="accent1"/>
                </a:solidFill>
              </a:rPr>
            </a:br>
            <a:r>
              <a:rPr lang="en-US" sz="1600" b="1" dirty="0" smtClean="0">
                <a:solidFill>
                  <a:schemeClr val="accent1"/>
                </a:solidFill>
              </a:rPr>
              <a:t/>
            </a:r>
            <a:br>
              <a:rPr lang="en-US" sz="1600" b="1" dirty="0" smtClean="0">
                <a:solidFill>
                  <a:schemeClr val="accent1"/>
                </a:solidFill>
              </a:rPr>
            </a:br>
            <a:r>
              <a:rPr lang="en-US" sz="1600" b="1" dirty="0" smtClean="0">
                <a:solidFill>
                  <a:schemeClr val="accent1"/>
                </a:solidFill>
              </a:rPr>
              <a:t>May 16, 2017</a:t>
            </a:r>
            <a:endParaRPr lang="en-US" sz="1600" b="1" dirty="0">
              <a:solidFill>
                <a:schemeClr val="accent3"/>
              </a:solidFill>
            </a:endParaRPr>
          </a:p>
        </p:txBody>
      </p:sp>
    </p:spTree>
    <p:extLst>
      <p:ext uri="{BB962C8B-B14F-4D97-AF65-F5344CB8AC3E}">
        <p14:creationId xmlns="" xmlns:p14="http://schemas.microsoft.com/office/powerpoint/2010/main" val="24681123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have phone calls with </a:t>
            </a:r>
            <a:r>
              <a:rPr lang="en-US" sz="1600" b="1" dirty="0" smtClean="0">
                <a:latin typeface="Century Gothic" pitchFamily="34" charset="0"/>
              </a:rPr>
              <a:t>recruiters</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during our last interaction you mentioned drone racing. Tell me more about that. How did you get started and I’m asking because my son might be interested in that. Could you give me a few pointers? </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r>
              <a:rPr lang="en-US" sz="1600" b="1" dirty="0" smtClean="0"/>
              <a:t>Candidates interact &amp; communicate with hiring managers</a:t>
            </a:r>
            <a:br>
              <a:rPr lang="en-US" sz="1600" b="1" dirty="0" smtClean="0"/>
            </a:br>
            <a:r>
              <a:rPr lang="en-US" sz="1600" b="1" dirty="0" smtClean="0"/>
              <a:t/>
            </a:r>
            <a:br>
              <a:rPr lang="en-US" sz="1600" b="1" dirty="0" smtClean="0"/>
            </a:br>
            <a:r>
              <a:rPr lang="en-US" sz="1600" b="1" dirty="0" smtClean="0">
                <a:solidFill>
                  <a:srgbClr val="FF0000"/>
                </a:solidFill>
              </a:rPr>
              <a:t>Sally, the hiring managers will ask deeper questions about your capabilities. They want to know two things (1) what are the current edges of your experience and (2) can they see you pushing the team (in a good way)? That’s essentially what they care about. No prep, just be yourself and know why they are asking the questions they’re asking. You got this. </a:t>
            </a:r>
            <a:endParaRPr lang="en-US" sz="1600" b="1" dirty="0">
              <a:solidFill>
                <a:srgbClr val="FF0000"/>
              </a:solidFill>
            </a:endParaRPr>
          </a:p>
        </p:txBody>
      </p:sp>
    </p:spTree>
    <p:extLst>
      <p:ext uri="{BB962C8B-B14F-4D97-AF65-F5344CB8AC3E}">
        <p14:creationId xmlns="" xmlns:p14="http://schemas.microsoft.com/office/powerpoint/2010/main" val="22781000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meet IRL with hiring </a:t>
            </a:r>
            <a:r>
              <a:rPr lang="en-US" sz="1600" b="1" dirty="0" smtClean="0">
                <a:latin typeface="Century Gothic" pitchFamily="34" charset="0"/>
              </a:rPr>
              <a:t>managers</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what’s your favorite drink and snack? During your time with the hiring managers, you’ll be taking multiple brain breaks and I want you to have things you like readily available.  Plan for about three hours. They usually rotate 6 different managers in and out of the interview. That’s why the breaks are important (for you and them). You got this.</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22781000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meet digitally with hiring </a:t>
            </a:r>
            <a:r>
              <a:rPr lang="en-US" sz="1600" b="1" dirty="0" smtClean="0">
                <a:latin typeface="Century Gothic" pitchFamily="34" charset="0"/>
              </a:rPr>
              <a:t>managers</a:t>
            </a:r>
            <a:br>
              <a:rPr lang="en-US" sz="1600" b="1" dirty="0" smtClean="0">
                <a:latin typeface="Century Gothic" pitchFamily="34" charset="0"/>
              </a:rPr>
            </a:br>
            <a:r>
              <a:rPr lang="en-US" sz="1600" b="1" dirty="0">
                <a:solidFill>
                  <a:srgbClr val="FF0000"/>
                </a:solidFill>
                <a:latin typeface="Century Gothic" pitchFamily="34" charset="0"/>
              </a:rPr>
              <a:t/>
            </a:r>
            <a:br>
              <a:rPr lang="en-US" sz="1600" b="1" dirty="0">
                <a:solidFill>
                  <a:srgbClr val="FF0000"/>
                </a:solidFill>
                <a:latin typeface="Century Gothic" pitchFamily="34" charset="0"/>
              </a:rPr>
            </a:br>
            <a:r>
              <a:rPr lang="en-US" sz="1600" b="1" dirty="0" smtClean="0">
                <a:solidFill>
                  <a:srgbClr val="FF0000"/>
                </a:solidFill>
                <a:latin typeface="Century Gothic" pitchFamily="34" charset="0"/>
              </a:rPr>
              <a:t>Sally, as you know, we have some folks in the UK that want to meet you. We’ll use Zoom for the call. Please make sure your webcam works, the room is well lit and your background is solid. As this meeting is both visual and the words you say, it’s important that you present well to these folks. I’ll practice with you 30 minutes before your call. You’ll be fine.</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41745859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have phone calls with hiring </a:t>
            </a:r>
            <a:r>
              <a:rPr lang="en-US" sz="1600" b="1" dirty="0" smtClean="0">
                <a:latin typeface="Century Gothic" pitchFamily="34" charset="0"/>
              </a:rPr>
              <a:t>managers</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Dan who you met here at the office wants to ask you a few more questions about what your want to learn while at our company. He’s responsible for building out development plans for folks. The call is all about you and what you want to learn. It should be a rather easy and quick call. Call or text me after the call with Dan.</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6287053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794"/>
            <a:ext cx="7591425" cy="1102519"/>
          </a:xfrm>
        </p:spPr>
        <p:txBody>
          <a:bodyPr>
            <a:noAutofit/>
          </a:bodyPr>
          <a:lstStyle/>
          <a:p>
            <a:pPr lvl="0"/>
            <a:r>
              <a:rPr lang="en-US" sz="1600" b="1" dirty="0" smtClean="0"/>
              <a:t>Candidates interact &amp; communicate with the team</a:t>
            </a:r>
            <a:br>
              <a:rPr lang="en-US" sz="1600" b="1" dirty="0" smtClean="0"/>
            </a:br>
            <a:r>
              <a:rPr lang="en-US" sz="1600" b="1" dirty="0" smtClean="0"/>
              <a:t/>
            </a:r>
            <a:br>
              <a:rPr lang="en-US" sz="1600" b="1" dirty="0" smtClean="0"/>
            </a:br>
            <a:r>
              <a:rPr lang="en-US" sz="1600" b="1" dirty="0" smtClean="0">
                <a:solidFill>
                  <a:srgbClr val="FF0000"/>
                </a:solidFill>
              </a:rPr>
              <a:t>Sally, everyone on the team is excited to meet you. They’ve reviewed your resume. They’ve reviewed my and the hiring managers notes. They’ve reviewed your LinkedIn profile and followed you on Twitter. The point being, they’ll know a bit about you. Here are their names, LinkedIn profiles and Twitter accounts so you can do your own research if you want. </a:t>
            </a:r>
            <a:r>
              <a:rPr lang="en-US" sz="1600" b="1" dirty="0" smtClean="0"/>
              <a:t/>
            </a:r>
            <a:br>
              <a:rPr lang="en-US" sz="1600" b="1" dirty="0" smtClean="0"/>
            </a:br>
            <a:r>
              <a:rPr lang="en-US" sz="1600" b="1" dirty="0" smtClean="0"/>
              <a:t/>
            </a:r>
            <a:br>
              <a:rPr lang="en-US" sz="1600" b="1" dirty="0" smtClean="0"/>
            </a:br>
            <a:endParaRPr lang="en-US" sz="1600" b="1" dirty="0">
              <a:solidFill>
                <a:srgbClr val="FF0000"/>
              </a:solidFill>
            </a:endParaRPr>
          </a:p>
        </p:txBody>
      </p:sp>
    </p:spTree>
    <p:extLst>
      <p:ext uri="{BB962C8B-B14F-4D97-AF65-F5344CB8AC3E}">
        <p14:creationId xmlns="" xmlns:p14="http://schemas.microsoft.com/office/powerpoint/2010/main" val="142769326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524750" cy="1102519"/>
          </a:xfrm>
        </p:spPr>
        <p:txBody>
          <a:bodyPr>
            <a:noAutofit/>
          </a:bodyPr>
          <a:lstStyle/>
          <a:p>
            <a:pPr lvl="1"/>
            <a:r>
              <a:rPr lang="en-US" sz="1600" b="1" dirty="0">
                <a:latin typeface="Century Gothic" pitchFamily="34" charset="0"/>
              </a:rPr>
              <a:t>Candidates meet IRL with the </a:t>
            </a:r>
            <a:r>
              <a:rPr lang="en-US" sz="1600" b="1" dirty="0" smtClean="0">
                <a:latin typeface="Century Gothic" pitchFamily="34" charset="0"/>
              </a:rPr>
              <a:t>team</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rPr>
              <a:t>Sally, the next step in the process is meeting with the team you’ll be assigned to. These meetings are normally brainstorming meetings. They’ll take you through a current project and see what you think. Specifically, they’ll tell you where they’re hitting a wall. They want to see you in action. They want to see how the room flows. Be true to yourself and blow them away with your brilliance.  You’ll enjoy the meeting. I promise. </a:t>
            </a:r>
            <a:endParaRPr lang="en-US" sz="1600" b="1" dirty="0">
              <a:latin typeface="Century Gothic" pitchFamily="34" charset="0"/>
            </a:endParaRPr>
          </a:p>
        </p:txBody>
      </p:sp>
    </p:spTree>
    <p:extLst>
      <p:ext uri="{BB962C8B-B14F-4D97-AF65-F5344CB8AC3E}">
        <p14:creationId xmlns="" xmlns:p14="http://schemas.microsoft.com/office/powerpoint/2010/main" val="23746922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1597819"/>
            <a:ext cx="7553325" cy="1102519"/>
          </a:xfrm>
        </p:spPr>
        <p:txBody>
          <a:bodyPr>
            <a:noAutofit/>
          </a:bodyPr>
          <a:lstStyle/>
          <a:p>
            <a:pPr lvl="1"/>
            <a:r>
              <a:rPr lang="en-US" sz="1600" b="1" dirty="0">
                <a:latin typeface="Century Gothic" pitchFamily="34" charset="0"/>
              </a:rPr>
              <a:t>Candidates meet digitally with the </a:t>
            </a:r>
            <a:r>
              <a:rPr lang="en-US" sz="1600" b="1" dirty="0" smtClean="0">
                <a:latin typeface="Century Gothic" pitchFamily="34" charset="0"/>
              </a:rPr>
              <a:t>team</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as you know, Denise couldn’t make the team meeting. She was out with the flu. She’s excited to talk with you as she already feels like she knows you. This won’t be a brainstorming session. She mainly wants to know what you thought of the team meeting and how we could make that better for folks like you. She’s a complete geek so make sure you bring up your experience with drone racing. You’ll like Denise.   </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20145981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have phone calls with the </a:t>
            </a:r>
            <a:r>
              <a:rPr lang="en-US" sz="1600" b="1" dirty="0" smtClean="0">
                <a:latin typeface="Century Gothic" pitchFamily="34" charset="0"/>
              </a:rPr>
              <a:t>team</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our CEO, Janet wants to talk with you. She’s heard all about you and wants to see if you have any questions about the company and our culture. She’s based in London which is 5 hours ahead of you. It will be a 20 minute call and she just wants to make sure you like what you’ve seen, read and heard. I’ll work with you and Janet to get the call scheduled.  </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5538684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1597819"/>
            <a:ext cx="7591425" cy="1102519"/>
          </a:xfrm>
        </p:spPr>
        <p:txBody>
          <a:bodyPr>
            <a:noAutofit/>
          </a:bodyPr>
          <a:lstStyle/>
          <a:p>
            <a:pPr lvl="0"/>
            <a:r>
              <a:rPr lang="en-US" sz="1600" b="1" dirty="0" smtClean="0"/>
              <a:t>Candidates are graded out by the internal hiring team</a:t>
            </a:r>
            <a:br>
              <a:rPr lang="en-US" sz="1600" b="1" dirty="0" smtClean="0"/>
            </a:br>
            <a:r>
              <a:rPr lang="en-US" sz="1600" b="1" dirty="0" smtClean="0"/>
              <a:t/>
            </a:r>
            <a:br>
              <a:rPr lang="en-US" sz="1600" b="1" dirty="0" smtClean="0"/>
            </a:br>
            <a:r>
              <a:rPr lang="en-US" sz="1600" b="1" dirty="0" smtClean="0">
                <a:solidFill>
                  <a:srgbClr val="FF0000"/>
                </a:solidFill>
              </a:rPr>
              <a:t>Sally, right now everyone is comparing notes on their interactions with you. Every single conversation will be analyzed and discussed. This is where in the process they all assign grades for you on eight different levels (we discussed this during our first call). Mostly they want to make sure they all saw the same thing in you and that you align with both the team and the values of our company. Don’t be nervous, this is the final stage of their involvement in the hiring process. They want to make good decisions so expect to talk with me on Monday. I’ll text you if I know something sooner. </a:t>
            </a:r>
            <a:endParaRPr lang="en-US" sz="1600" b="1" dirty="0">
              <a:solidFill>
                <a:srgbClr val="FF0000"/>
              </a:solidFill>
            </a:endParaRPr>
          </a:p>
        </p:txBody>
      </p:sp>
    </p:spTree>
    <p:extLst>
      <p:ext uri="{BB962C8B-B14F-4D97-AF65-F5344CB8AC3E}">
        <p14:creationId xmlns="" xmlns:p14="http://schemas.microsoft.com/office/powerpoint/2010/main" val="25741111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00" b="1" dirty="0" smtClean="0"/>
              <a:t>This weekend get 2 tattoos… </a:t>
            </a:r>
            <a:br>
              <a:rPr lang="en-US" sz="1600" b="1" dirty="0" smtClean="0"/>
            </a:br>
            <a:r>
              <a:rPr lang="en-US" sz="1600" b="1" dirty="0" smtClean="0"/>
              <a:t> </a:t>
            </a:r>
            <a:br>
              <a:rPr lang="en-US" sz="1600" b="1" dirty="0" smtClean="0"/>
            </a:br>
            <a:r>
              <a:rPr lang="en-US" sz="1600" b="1" dirty="0" smtClean="0"/>
              <a:t>Left forearm = Highly &amp; Exceedingly </a:t>
            </a:r>
            <a:br>
              <a:rPr lang="en-US" sz="1600" b="1" dirty="0" smtClean="0"/>
            </a:br>
            <a:r>
              <a:rPr lang="en-US" sz="1600" b="1" dirty="0" smtClean="0"/>
              <a:t/>
            </a:r>
            <a:br>
              <a:rPr lang="en-US" sz="1600" b="1" dirty="0" smtClean="0"/>
            </a:br>
            <a:r>
              <a:rPr lang="en-US" sz="1600" b="1" dirty="0" smtClean="0"/>
              <a:t>Right forearm = Magnanimous &amp; Personalized</a:t>
            </a:r>
            <a:r>
              <a:rPr lang="en-US" sz="1600" b="1" dirty="0" smtClean="0">
                <a:solidFill>
                  <a:schemeClr val="accent6">
                    <a:lumMod val="75000"/>
                  </a:schemeClr>
                </a:solidFill>
              </a:rPr>
              <a:t> </a:t>
            </a:r>
            <a:r>
              <a:rPr lang="en-US" sz="1600" b="1" dirty="0" smtClean="0"/>
              <a:t/>
            </a:r>
            <a:br>
              <a:rPr lang="en-US" sz="1600" b="1" dirty="0" smtClean="0"/>
            </a:br>
            <a:r>
              <a:rPr lang="en-US" sz="1600" b="1" dirty="0" smtClean="0"/>
              <a:t/>
            </a:r>
            <a:br>
              <a:rPr lang="en-US" sz="1600" b="1" dirty="0" smtClean="0"/>
            </a:br>
            <a:r>
              <a:rPr lang="en-US" sz="1600" b="1" dirty="0" smtClean="0"/>
              <a:t> </a:t>
            </a:r>
            <a:br>
              <a:rPr lang="en-US" sz="1600" b="1" dirty="0" smtClean="0"/>
            </a:br>
            <a:r>
              <a:rPr lang="en-US" sz="1600" b="1" dirty="0" smtClean="0">
                <a:solidFill>
                  <a:schemeClr val="accent1"/>
                </a:solidFill>
              </a:rPr>
              <a:t>Highly</a:t>
            </a:r>
            <a:r>
              <a:rPr lang="en-US" sz="1600" b="1" dirty="0" smtClean="0"/>
              <a:t>, to a high degree</a:t>
            </a:r>
            <a:br>
              <a:rPr lang="en-US" sz="1600" b="1" dirty="0" smtClean="0"/>
            </a:br>
            <a:r>
              <a:rPr lang="en-US" sz="1600" b="1" dirty="0" smtClean="0"/>
              <a:t/>
            </a:r>
            <a:br>
              <a:rPr lang="en-US" sz="1600" b="1" dirty="0" smtClean="0"/>
            </a:br>
            <a:r>
              <a:rPr lang="en-US" sz="1600" b="1" dirty="0" smtClean="0">
                <a:solidFill>
                  <a:schemeClr val="accent2"/>
                </a:solidFill>
              </a:rPr>
              <a:t>Exceedingly</a:t>
            </a:r>
            <a:r>
              <a:rPr lang="en-US" sz="1600" b="1" dirty="0" smtClean="0"/>
              <a:t>, to an extreme degree</a:t>
            </a:r>
            <a:br>
              <a:rPr lang="en-US" sz="1600" b="1" dirty="0" smtClean="0"/>
            </a:br>
            <a:r>
              <a:rPr lang="en-US" sz="1600" b="1" dirty="0" smtClean="0"/>
              <a:t/>
            </a:r>
            <a:br>
              <a:rPr lang="en-US" sz="1600" b="1" dirty="0" smtClean="0"/>
            </a:br>
            <a:r>
              <a:rPr lang="en-US" sz="1600" b="1" dirty="0" smtClean="0">
                <a:solidFill>
                  <a:srgbClr val="7030A0"/>
                </a:solidFill>
              </a:rPr>
              <a:t>Magnanimous</a:t>
            </a:r>
            <a:r>
              <a:rPr lang="en-US" sz="1600" b="1" dirty="0" smtClean="0"/>
              <a:t>, a lofty and courageous spirit</a:t>
            </a:r>
            <a:br>
              <a:rPr lang="en-US" sz="1600" b="1" dirty="0" smtClean="0"/>
            </a:br>
            <a:r>
              <a:rPr lang="en-US" sz="1600" b="1" dirty="0" smtClean="0"/>
              <a:t/>
            </a:r>
            <a:br>
              <a:rPr lang="en-US" sz="1600" b="1" dirty="0" smtClean="0"/>
            </a:br>
            <a:r>
              <a:rPr lang="en-US" sz="1600" b="1" dirty="0" smtClean="0">
                <a:solidFill>
                  <a:schemeClr val="accent6">
                    <a:lumMod val="75000"/>
                  </a:schemeClr>
                </a:solidFill>
              </a:rPr>
              <a:t>Personalized</a:t>
            </a:r>
            <a:r>
              <a:rPr lang="en-US" sz="1600" b="1" dirty="0" smtClean="0"/>
              <a:t>, to make personal or individual</a:t>
            </a:r>
            <a:endParaRPr lang="en-US" sz="1600" b="1" dirty="0"/>
          </a:p>
        </p:txBody>
      </p:sp>
    </p:spTree>
    <p:extLst>
      <p:ext uri="{BB962C8B-B14F-4D97-AF65-F5344CB8AC3E}">
        <p14:creationId xmlns="" xmlns:p14="http://schemas.microsoft.com/office/powerpoint/2010/main" val="339513241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are rejected &amp; communicated </a:t>
            </a:r>
            <a:r>
              <a:rPr lang="en-US" sz="1600" b="1" dirty="0" smtClean="0">
                <a:latin typeface="Century Gothic" pitchFamily="34" charset="0"/>
              </a:rPr>
              <a:t>with</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bad news and good news. The local team passed on you for some very specific reasons that I’d like to talk with you about over coffee or a call. The good news is that the UK team was so impressed with you that they want to start a hiring process with you. No guarantees but they’ve expressed interest and I think you should at least hear them out. So, you didn’t get this job. I know you’re disappointed. Let’s talk soon okay.</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19769446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1"/>
            <a:r>
              <a:rPr lang="en-US" sz="1600" b="1" dirty="0">
                <a:latin typeface="Century Gothic" pitchFamily="34" charset="0"/>
              </a:rPr>
              <a:t>Candidates that go forward receive concise communication regarding next steps in the journey </a:t>
            </a:r>
            <a:r>
              <a:rPr lang="en-US" sz="1600" b="1" dirty="0" smtClean="0">
                <a:latin typeface="Century Gothic" pitchFamily="34" charset="0"/>
              </a:rPr>
              <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OMG, greatest news ever. The entire team loves you and wants you to start immediately. I’ve never seen them like this. It’s weird but cool. Okay, let’s talk next steps. We’ve talked comp. What else is on your list of must haves? The next step in the process is for me to conjure up an offer letter. I’d like to have that done by Wednesday, does that sound good to you?</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22862317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00" b="1" dirty="0" smtClean="0"/>
              <a:t>Candidates negotiate &amp; receive job offer</a:t>
            </a:r>
            <a:br>
              <a:rPr lang="en-US" sz="1600" b="1" dirty="0" smtClean="0"/>
            </a:br>
            <a:r>
              <a:rPr lang="en-US" sz="1600" b="1" dirty="0" smtClean="0"/>
              <a:t/>
            </a:r>
            <a:br>
              <a:rPr lang="en-US" sz="1600" b="1" dirty="0" smtClean="0"/>
            </a:br>
            <a:r>
              <a:rPr lang="en-US" sz="1600" b="1" dirty="0" smtClean="0">
                <a:solidFill>
                  <a:srgbClr val="FF0000"/>
                </a:solidFill>
              </a:rPr>
              <a:t>Sally, expect a FedEx package today. I won’t say what it is but the box will also include a signed offer letter from Janet. Text me once you get the package. I’m excited for you.</a:t>
            </a:r>
            <a:endParaRPr lang="en-US" sz="1600" b="1" dirty="0">
              <a:solidFill>
                <a:srgbClr val="FF0000"/>
              </a:solidFill>
            </a:endParaRPr>
          </a:p>
        </p:txBody>
      </p:sp>
    </p:spTree>
    <p:extLst>
      <p:ext uri="{BB962C8B-B14F-4D97-AF65-F5344CB8AC3E}">
        <p14:creationId xmlns="" xmlns:p14="http://schemas.microsoft.com/office/powerpoint/2010/main" val="19648421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325" y="1597819"/>
            <a:ext cx="7572375" cy="1102519"/>
          </a:xfrm>
        </p:spPr>
        <p:txBody>
          <a:bodyPr>
            <a:noAutofit/>
          </a:bodyPr>
          <a:lstStyle/>
          <a:p>
            <a:pPr lvl="1"/>
            <a:r>
              <a:rPr lang="en-US" sz="1600" b="1" dirty="0">
                <a:latin typeface="Century Gothic" pitchFamily="34" charset="0"/>
              </a:rPr>
              <a:t>Candidates reject the </a:t>
            </a:r>
            <a:r>
              <a:rPr lang="en-US" sz="1600" b="1" dirty="0" smtClean="0">
                <a:latin typeface="Century Gothic" pitchFamily="34" charset="0"/>
              </a:rPr>
              <a:t>offer</a:t>
            </a:r>
            <a:br>
              <a:rPr lang="en-US" sz="1600" b="1" dirty="0" smtClean="0">
                <a:latin typeface="Century Gothic" pitchFamily="34" charset="0"/>
              </a:rPr>
            </a:br>
            <a:r>
              <a:rPr lang="en-US" sz="1600" b="1" dirty="0">
                <a:latin typeface="Century Gothic" pitchFamily="34" charset="0"/>
              </a:rPr>
              <a:t/>
            </a:r>
            <a:br>
              <a:rPr lang="en-US" sz="1600" b="1" dirty="0">
                <a:latin typeface="Century Gothic" pitchFamily="34" charset="0"/>
              </a:rPr>
            </a:br>
            <a:r>
              <a:rPr lang="en-US" sz="1600" b="1" dirty="0" smtClean="0">
                <a:solidFill>
                  <a:srgbClr val="FF0000"/>
                </a:solidFill>
                <a:latin typeface="Century Gothic" pitchFamily="34" charset="0"/>
              </a:rPr>
              <a:t>Sally, I’m bummed but I understand. I want us to stay in touch because this won’t be the last time I try to recruit you. You’ve been amazing throughout this process and I know you’ll do well at anything you choose to do. Thanks for making my job easier and let’s grab coffee in a few months. </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14538682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553325" cy="1102519"/>
          </a:xfrm>
        </p:spPr>
        <p:txBody>
          <a:bodyPr>
            <a:noAutofit/>
          </a:bodyPr>
          <a:lstStyle/>
          <a:p>
            <a:pPr lvl="1"/>
            <a:r>
              <a:rPr lang="en-US" sz="1600" b="1" dirty="0">
                <a:latin typeface="Century Gothic" pitchFamily="34" charset="0"/>
              </a:rPr>
              <a:t>Candidates accept the </a:t>
            </a:r>
            <a:r>
              <a:rPr lang="en-US" sz="1600" b="1" dirty="0" smtClean="0">
                <a:latin typeface="Century Gothic" pitchFamily="34" charset="0"/>
              </a:rPr>
              <a:t>offer</a:t>
            </a:r>
            <a:br>
              <a:rPr lang="en-US" sz="1600" b="1" dirty="0" smtClean="0">
                <a:latin typeface="Century Gothic" pitchFamily="34" charset="0"/>
              </a:rPr>
            </a:br>
            <a:r>
              <a:rPr lang="en-US" sz="1600" b="1" dirty="0">
                <a:solidFill>
                  <a:srgbClr val="FF0000"/>
                </a:solidFill>
                <a:latin typeface="Century Gothic" pitchFamily="34" charset="0"/>
              </a:rPr>
              <a:t/>
            </a:r>
            <a:br>
              <a:rPr lang="en-US" sz="1600" b="1" dirty="0">
                <a:solidFill>
                  <a:srgbClr val="FF0000"/>
                </a:solidFill>
                <a:latin typeface="Century Gothic" pitchFamily="34" charset="0"/>
              </a:rPr>
            </a:br>
            <a:r>
              <a:rPr lang="en-US" sz="1600" b="1" dirty="0" smtClean="0">
                <a:solidFill>
                  <a:srgbClr val="FF0000"/>
                </a:solidFill>
                <a:latin typeface="Century Gothic" pitchFamily="34" charset="0"/>
              </a:rPr>
              <a:t>Sally, it’s going to be so nice to have you in our office. Normally recruiters fade out as HR takes more of a role in your onboarding and development but I’d like for us to stay in touch AND if you ever need anything, please don’t hesitate to call/text me. Our company just got better, thank you Sally.</a:t>
            </a:r>
            <a:endParaRPr lang="en-US" sz="1600" b="1" dirty="0">
              <a:solidFill>
                <a:srgbClr val="FF0000"/>
              </a:solidFill>
              <a:latin typeface="Century Gothic" pitchFamily="34" charset="0"/>
            </a:endParaRPr>
          </a:p>
        </p:txBody>
      </p:sp>
    </p:spTree>
    <p:extLst>
      <p:ext uri="{BB962C8B-B14F-4D97-AF65-F5344CB8AC3E}">
        <p14:creationId xmlns="" xmlns:p14="http://schemas.microsoft.com/office/powerpoint/2010/main" val="9961127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1597819"/>
            <a:ext cx="7629525" cy="1102519"/>
          </a:xfrm>
        </p:spPr>
        <p:txBody>
          <a:bodyPr>
            <a:noAutofit/>
          </a:bodyPr>
          <a:lstStyle/>
          <a:p>
            <a:pPr lvl="0"/>
            <a:r>
              <a:rPr lang="en-US" sz="1600" b="1" dirty="0" smtClean="0"/>
              <a:t>Candidates that accept the offer participate in pre-boarding activities</a:t>
            </a:r>
            <a:br>
              <a:rPr lang="en-US" sz="1600" b="1" dirty="0" smtClean="0"/>
            </a:br>
            <a:r>
              <a:rPr lang="en-US" sz="1600" b="1" dirty="0" smtClean="0"/>
              <a:t/>
            </a:r>
            <a:br>
              <a:rPr lang="en-US" sz="1600" b="1" dirty="0" smtClean="0"/>
            </a:br>
            <a:r>
              <a:rPr lang="en-US" sz="1600" b="1" dirty="0" smtClean="0">
                <a:solidFill>
                  <a:srgbClr val="FF0000"/>
                </a:solidFill>
              </a:rPr>
              <a:t>Sally, attached is the employee handbook, read it and counter sign the end of the document. Your business cards should reach your house by next Tuesday. I’ll send a separate note regarding your email account so expect that shortly. Lastly, I’ve included our current benefits package. Review and during your first week HR will explain line by line what everything means coverage wise. Do you have any questions before your “officially” onboarded to the company?</a:t>
            </a:r>
            <a:endParaRPr lang="en-US" sz="1600" b="1" dirty="0">
              <a:solidFill>
                <a:srgbClr val="FF0000"/>
              </a:solidFill>
            </a:endParaRPr>
          </a:p>
        </p:txBody>
      </p:sp>
    </p:spTree>
    <p:extLst>
      <p:ext uri="{BB962C8B-B14F-4D97-AF65-F5344CB8AC3E}">
        <p14:creationId xmlns="" xmlns:p14="http://schemas.microsoft.com/office/powerpoint/2010/main" val="193300919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1600" b="1" dirty="0" smtClean="0">
                <a:solidFill>
                  <a:srgbClr val="00B050"/>
                </a:solidFill>
              </a:rPr>
              <a:t>Easy </a:t>
            </a:r>
            <a:r>
              <a:rPr lang="en-US" sz="1600" b="1" dirty="0" err="1" smtClean="0">
                <a:solidFill>
                  <a:srgbClr val="00B050"/>
                </a:solidFill>
              </a:rPr>
              <a:t>peasy</a:t>
            </a:r>
            <a:r>
              <a:rPr lang="en-US" sz="1600" b="1" dirty="0" smtClean="0">
                <a:solidFill>
                  <a:srgbClr val="00B050"/>
                </a:solidFill>
              </a:rPr>
              <a:t> lemon </a:t>
            </a:r>
            <a:r>
              <a:rPr lang="en-US" sz="1600" b="1" dirty="0" err="1" smtClean="0">
                <a:solidFill>
                  <a:srgbClr val="00B050"/>
                </a:solidFill>
              </a:rPr>
              <a:t>squeezy</a:t>
            </a:r>
            <a:r>
              <a:rPr lang="en-US" sz="1600" b="1" dirty="0" smtClean="0">
                <a:solidFill>
                  <a:srgbClr val="00B050"/>
                </a:solidFill>
              </a:rPr>
              <a:t> </a:t>
            </a:r>
            <a:br>
              <a:rPr lang="en-US" sz="1600" b="1" dirty="0" smtClean="0">
                <a:solidFill>
                  <a:srgbClr val="00B050"/>
                </a:solidFill>
              </a:rPr>
            </a:br>
            <a:r>
              <a:rPr lang="en-US" sz="1600" b="1" dirty="0" smtClean="0">
                <a:solidFill>
                  <a:srgbClr val="00B050"/>
                </a:solidFill>
              </a:rPr>
              <a:t/>
            </a:r>
            <a:br>
              <a:rPr lang="en-US" sz="1600" b="1" dirty="0" smtClean="0">
                <a:solidFill>
                  <a:srgbClr val="00B050"/>
                </a:solidFill>
              </a:rPr>
            </a:br>
            <a:r>
              <a:rPr lang="en-US" sz="1600" b="1" dirty="0" smtClean="0"/>
              <a:t>a playful way to describe a difficult task or activity as extremely easy or simple to perform.</a:t>
            </a:r>
          </a:p>
        </p:txBody>
      </p:sp>
    </p:spTree>
    <p:extLst>
      <p:ext uri="{BB962C8B-B14F-4D97-AF65-F5344CB8AC3E}">
        <p14:creationId xmlns="" xmlns:p14="http://schemas.microsoft.com/office/powerpoint/2010/main" val="6110713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b="1" dirty="0" smtClean="0"/>
              <a:t>Q&amp;A</a:t>
            </a:r>
            <a:endParaRPr lang="en-US" sz="4000" b="1" dirty="0"/>
          </a:p>
        </p:txBody>
      </p:sp>
    </p:spTree>
    <p:extLst>
      <p:ext uri="{BB962C8B-B14F-4D97-AF65-F5344CB8AC3E}">
        <p14:creationId xmlns="" xmlns:p14="http://schemas.microsoft.com/office/powerpoint/2010/main" val="61107137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grpSp>
        <p:nvGrpSpPr>
          <p:cNvPr id="4" name="Group 6"/>
          <p:cNvGrpSpPr/>
          <p:nvPr/>
        </p:nvGrpSpPr>
        <p:grpSpPr>
          <a:xfrm>
            <a:off x="-1" y="1"/>
            <a:ext cx="2714626" cy="5143499"/>
            <a:chOff x="0" y="0"/>
            <a:chExt cx="2694432" cy="5340164"/>
          </a:xfrm>
          <a:solidFill>
            <a:schemeClr val="tx1"/>
          </a:solidFill>
        </p:grpSpPr>
        <p:sp>
          <p:nvSpPr>
            <p:cNvPr id="5" name="Rectangle 4"/>
            <p:cNvSpPr/>
            <p:nvPr/>
          </p:nvSpPr>
          <p:spPr>
            <a:xfrm>
              <a:off x="0" y="0"/>
              <a:ext cx="2685288" cy="51435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27632" y="4629150"/>
              <a:ext cx="1066800" cy="51435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5250" y="54102"/>
              <a:ext cx="2571750" cy="5286062"/>
            </a:xfrm>
            <a:prstGeom prst="rect">
              <a:avLst/>
            </a:prstGeom>
            <a:grpFill/>
            <a:ln>
              <a:solidFill>
                <a:schemeClr val="tx1"/>
              </a:solidFill>
            </a:ln>
          </p:spPr>
          <p:txBody>
            <a:bodyPr wrap="square" lIns="68580" tIns="34290" rIns="68580" bIns="34290" rtlCol="0">
              <a:spAutoFit/>
            </a:bodyPr>
            <a:lstStyle/>
            <a:p>
              <a:r>
                <a:rPr lang="en-US" altLang="en-US" sz="1000" b="1" dirty="0">
                  <a:solidFill>
                    <a:srgbClr val="FF0000"/>
                  </a:solidFill>
                </a:rPr>
                <a:t>William Tincup, </a:t>
              </a:r>
              <a:r>
                <a:rPr lang="en-US" sz="1000" b="1" dirty="0">
                  <a:solidFill>
                    <a:srgbClr val="FF0000"/>
                  </a:solidFill>
                </a:rPr>
                <a:t>SPHR, SHRM SCP</a:t>
              </a:r>
              <a:endParaRPr lang="en-US" altLang="en-US" sz="1000" b="1" dirty="0">
                <a:solidFill>
                  <a:srgbClr val="FF0000"/>
                </a:solidFill>
              </a:endParaRPr>
            </a:p>
            <a:p>
              <a:r>
                <a:rPr lang="en-US" altLang="en-US" sz="1000" b="1" dirty="0">
                  <a:solidFill>
                    <a:srgbClr val="00B0F0"/>
                  </a:solidFill>
                </a:rPr>
                <a:t>President, RecruitingDaily</a:t>
              </a:r>
            </a:p>
            <a:p>
              <a:pPr algn="r"/>
              <a:endParaRPr lang="en-US" altLang="en-US" sz="1000" dirty="0">
                <a:solidFill>
                  <a:schemeClr val="bg1"/>
                </a:solidFill>
              </a:endParaRPr>
            </a:p>
            <a:p>
              <a:pPr algn="r"/>
              <a:r>
                <a:rPr lang="en-US" altLang="en-US" sz="1000" b="1" dirty="0">
                  <a:solidFill>
                    <a:srgbClr val="00B050"/>
                  </a:solidFill>
                </a:rPr>
                <a:t>Email </a:t>
              </a:r>
            </a:p>
            <a:p>
              <a:pPr algn="r"/>
              <a:r>
                <a:rPr lang="en-US" altLang="en-US" sz="1000" dirty="0">
                  <a:solidFill>
                    <a:srgbClr val="FFFF00"/>
                  </a:solidFill>
                </a:rPr>
                <a:t>tincup@recruitingdaily.com</a:t>
              </a:r>
            </a:p>
            <a:p>
              <a:pPr algn="r"/>
              <a:endParaRPr lang="en-US" altLang="en-US" sz="1000" dirty="0">
                <a:solidFill>
                  <a:schemeClr val="bg1"/>
                </a:solidFill>
              </a:endParaRPr>
            </a:p>
            <a:p>
              <a:pPr algn="r"/>
              <a:r>
                <a:rPr lang="en-US" altLang="en-US" sz="1000" b="1" dirty="0">
                  <a:solidFill>
                    <a:srgbClr val="00B050"/>
                  </a:solidFill>
                </a:rPr>
                <a:t>Website</a:t>
              </a:r>
              <a:r>
                <a:rPr lang="en-US" altLang="en-US" sz="1000" dirty="0">
                  <a:solidFill>
                    <a:srgbClr val="00B050"/>
                  </a:solidFill>
                </a:rPr>
                <a:t> </a:t>
              </a:r>
            </a:p>
            <a:p>
              <a:pPr algn="r"/>
              <a:r>
                <a:rPr lang="en-US" altLang="en-US" sz="1000" dirty="0">
                  <a:solidFill>
                    <a:srgbClr val="FFFF00"/>
                  </a:solidFill>
                </a:rPr>
                <a:t>http://www.recruitingdaily.com</a:t>
              </a:r>
            </a:p>
            <a:p>
              <a:pPr algn="r"/>
              <a:endParaRPr lang="en-US" altLang="en-US" sz="1000" dirty="0">
                <a:solidFill>
                  <a:schemeClr val="bg1"/>
                </a:solidFill>
              </a:endParaRPr>
            </a:p>
            <a:p>
              <a:pPr algn="r"/>
              <a:r>
                <a:rPr lang="en-US" altLang="en-US" sz="1000" b="1" dirty="0">
                  <a:solidFill>
                    <a:srgbClr val="00B050"/>
                  </a:solidFill>
                </a:rPr>
                <a:t>Instagram</a:t>
              </a:r>
            </a:p>
            <a:p>
              <a:pPr algn="r"/>
              <a:r>
                <a:rPr lang="en-US" altLang="en-US" sz="1000" dirty="0">
                  <a:solidFill>
                    <a:srgbClr val="FFFF00"/>
                  </a:solidFill>
                </a:rPr>
                <a:t>http://instagram.com/williamtincup </a:t>
              </a:r>
            </a:p>
            <a:p>
              <a:pPr algn="r"/>
              <a:endParaRPr lang="en-US" altLang="en-US" sz="1000" dirty="0">
                <a:solidFill>
                  <a:schemeClr val="bg1"/>
                </a:solidFill>
              </a:endParaRPr>
            </a:p>
            <a:p>
              <a:pPr algn="r"/>
              <a:r>
                <a:rPr lang="en-US" altLang="en-US" sz="1000" b="1" dirty="0">
                  <a:solidFill>
                    <a:srgbClr val="00B050"/>
                  </a:solidFill>
                </a:rPr>
                <a:t>Facebook</a:t>
              </a:r>
              <a:r>
                <a:rPr lang="en-US" altLang="en-US" sz="1000" dirty="0">
                  <a:solidFill>
                    <a:srgbClr val="00B050"/>
                  </a:solidFill>
                </a:rPr>
                <a:t> </a:t>
              </a:r>
            </a:p>
            <a:p>
              <a:pPr algn="r"/>
              <a:r>
                <a:rPr lang="en-US" altLang="en-US" sz="1000" dirty="0">
                  <a:solidFill>
                    <a:srgbClr val="FFFF00"/>
                  </a:solidFill>
                </a:rPr>
                <a:t>http://www.facebook.com/tincup</a:t>
              </a:r>
            </a:p>
            <a:p>
              <a:pPr algn="r"/>
              <a:endParaRPr lang="en-US" altLang="en-US" sz="1000" dirty="0">
                <a:solidFill>
                  <a:schemeClr val="bg1"/>
                </a:solidFill>
              </a:endParaRPr>
            </a:p>
            <a:p>
              <a:pPr algn="r"/>
              <a:r>
                <a:rPr lang="en-US" altLang="en-US" sz="1000" b="1" dirty="0">
                  <a:solidFill>
                    <a:srgbClr val="00B050"/>
                  </a:solidFill>
                </a:rPr>
                <a:t>LinkedIn</a:t>
              </a:r>
              <a:r>
                <a:rPr lang="en-US" altLang="en-US" sz="1000" dirty="0">
                  <a:solidFill>
                    <a:srgbClr val="00B050"/>
                  </a:solidFill>
                </a:rPr>
                <a:t> </a:t>
              </a:r>
            </a:p>
            <a:p>
              <a:pPr algn="r"/>
              <a:r>
                <a:rPr lang="en-US" altLang="en-US" sz="1000" dirty="0">
                  <a:solidFill>
                    <a:srgbClr val="FFFF00"/>
                  </a:solidFill>
                </a:rPr>
                <a:t>http://www.linkedin.com/in/tincup</a:t>
              </a:r>
            </a:p>
            <a:p>
              <a:pPr algn="r"/>
              <a:endParaRPr lang="en-US" altLang="en-US" sz="1000" dirty="0">
                <a:solidFill>
                  <a:schemeClr val="bg1"/>
                </a:solidFill>
              </a:endParaRPr>
            </a:p>
            <a:p>
              <a:pPr algn="r"/>
              <a:r>
                <a:rPr lang="en-US" altLang="en-US" sz="1000" b="1" dirty="0">
                  <a:solidFill>
                    <a:srgbClr val="00B050"/>
                  </a:solidFill>
                </a:rPr>
                <a:t>Twitter</a:t>
              </a:r>
              <a:r>
                <a:rPr lang="en-US" altLang="en-US" sz="1000" dirty="0">
                  <a:solidFill>
                    <a:srgbClr val="00B050"/>
                  </a:solidFill>
                </a:rPr>
                <a:t> </a:t>
              </a:r>
            </a:p>
            <a:p>
              <a:pPr algn="r"/>
              <a:r>
                <a:rPr lang="en-US" altLang="en-US" sz="1000" dirty="0">
                  <a:solidFill>
                    <a:srgbClr val="FFFF00"/>
                  </a:solidFill>
                </a:rPr>
                <a:t>http://twitter.com/williamtincup</a:t>
              </a:r>
            </a:p>
            <a:p>
              <a:pPr algn="r"/>
              <a:endParaRPr lang="en-US" altLang="en-US" sz="1000" dirty="0">
                <a:solidFill>
                  <a:schemeClr val="bg1"/>
                </a:solidFill>
              </a:endParaRPr>
            </a:p>
            <a:p>
              <a:pPr algn="r"/>
              <a:r>
                <a:rPr lang="en-US" altLang="en-US" sz="1000" b="1" dirty="0">
                  <a:solidFill>
                    <a:srgbClr val="00B050"/>
                  </a:solidFill>
                </a:rPr>
                <a:t>YouTube</a:t>
              </a:r>
            </a:p>
            <a:p>
              <a:pPr algn="r"/>
              <a:r>
                <a:rPr lang="en-US" altLang="en-US" sz="1000" dirty="0">
                  <a:solidFill>
                    <a:srgbClr val="FFFF00"/>
                  </a:solidFill>
                </a:rPr>
                <a:t>https://</a:t>
              </a:r>
              <a:r>
                <a:rPr lang="en-US" altLang="en-US" sz="1000" dirty="0" smtClean="0">
                  <a:solidFill>
                    <a:srgbClr val="FFFF00"/>
                  </a:solidFill>
                </a:rPr>
                <a:t>www.youtube.com/user/jwilliamtincup</a:t>
              </a:r>
              <a:endParaRPr lang="en-US" altLang="en-US" sz="1000" dirty="0">
                <a:solidFill>
                  <a:srgbClr val="FFFF00"/>
                </a:solidFill>
              </a:endParaRPr>
            </a:p>
            <a:p>
              <a:pPr algn="r"/>
              <a:endParaRPr lang="en-US" altLang="en-US" sz="1000" dirty="0">
                <a:solidFill>
                  <a:schemeClr val="bg1"/>
                </a:solidFill>
              </a:endParaRPr>
            </a:p>
            <a:p>
              <a:pPr algn="r"/>
              <a:r>
                <a:rPr lang="en-US" altLang="en-US" sz="1000" b="1" dirty="0">
                  <a:solidFill>
                    <a:srgbClr val="00B050"/>
                  </a:solidFill>
                </a:rPr>
                <a:t>Pinterest</a:t>
              </a:r>
              <a:r>
                <a:rPr lang="en-US" altLang="en-US" sz="1000" dirty="0">
                  <a:solidFill>
                    <a:srgbClr val="00B050"/>
                  </a:solidFill>
                </a:rPr>
                <a:t> </a:t>
              </a:r>
            </a:p>
            <a:p>
              <a:pPr algn="r"/>
              <a:r>
                <a:rPr lang="en-US" altLang="en-US" sz="1000" dirty="0">
                  <a:solidFill>
                    <a:srgbClr val="FFFF00"/>
                  </a:solidFill>
                </a:rPr>
                <a:t>http://pinterest.com/williamtincup</a:t>
              </a:r>
            </a:p>
            <a:p>
              <a:pPr algn="r"/>
              <a:endParaRPr lang="en-US" altLang="en-US" sz="1000" dirty="0">
                <a:solidFill>
                  <a:schemeClr val="bg1"/>
                </a:solidFill>
              </a:endParaRPr>
            </a:p>
            <a:p>
              <a:pPr algn="r"/>
              <a:r>
                <a:rPr lang="en-US" altLang="en-US" sz="1000" b="1" dirty="0">
                  <a:solidFill>
                    <a:srgbClr val="00B050"/>
                  </a:solidFill>
                </a:rPr>
                <a:t>Mobile</a:t>
              </a:r>
              <a:r>
                <a:rPr lang="en-US" altLang="en-US" sz="1000" dirty="0">
                  <a:solidFill>
                    <a:srgbClr val="00B050"/>
                  </a:solidFill>
                </a:rPr>
                <a:t> </a:t>
              </a:r>
            </a:p>
            <a:p>
              <a:pPr algn="r"/>
              <a:r>
                <a:rPr lang="en-US" altLang="en-US" sz="1000" dirty="0">
                  <a:solidFill>
                    <a:schemeClr val="bg1"/>
                  </a:solidFill>
                </a:rPr>
                <a:t>+</a:t>
              </a:r>
              <a:r>
                <a:rPr lang="en-US" altLang="en-US" sz="1000" dirty="0">
                  <a:solidFill>
                    <a:srgbClr val="FFFF00"/>
                  </a:solidFill>
                </a:rPr>
                <a:t>1-469-371-7050</a:t>
              </a:r>
            </a:p>
            <a:p>
              <a:pPr algn="r"/>
              <a:endParaRPr lang="en-US" altLang="en-US" sz="1000" dirty="0">
                <a:solidFill>
                  <a:schemeClr val="bg1"/>
                </a:solidFill>
              </a:endParaRPr>
            </a:p>
            <a:p>
              <a:pPr algn="r"/>
              <a:r>
                <a:rPr lang="en-US" altLang="en-US" sz="1000" b="1" dirty="0">
                  <a:solidFill>
                    <a:srgbClr val="00B050"/>
                  </a:solidFill>
                </a:rPr>
                <a:t>Skype</a:t>
              </a:r>
              <a:r>
                <a:rPr lang="en-US" altLang="en-US" sz="1000" dirty="0">
                  <a:solidFill>
                    <a:srgbClr val="00B050"/>
                  </a:solidFill>
                </a:rPr>
                <a:t> </a:t>
              </a:r>
            </a:p>
            <a:p>
              <a:pPr algn="r"/>
              <a:r>
                <a:rPr lang="en-US" altLang="en-US" sz="1000" dirty="0">
                  <a:solidFill>
                    <a:srgbClr val="FFFF00"/>
                  </a:solidFill>
                </a:rPr>
                <a:t>williamtincup</a:t>
              </a:r>
            </a:p>
            <a:p>
              <a:endParaRPr lang="en-US" sz="900" dirty="0">
                <a:solidFill>
                  <a:schemeClr val="bg1"/>
                </a:solidFill>
              </a:endParaRPr>
            </a:p>
          </p:txBody>
        </p:sp>
      </p:grpSp>
      <p:pic>
        <p:nvPicPr>
          <p:cNvPr id="2" name="Picture 1" descr="Untitled design.png"/>
          <p:cNvPicPr>
            <a:picLocks noChangeAspect="1"/>
          </p:cNvPicPr>
          <p:nvPr/>
        </p:nvPicPr>
        <p:blipFill>
          <a:blip r:embed="rId3" cstate="print"/>
          <a:stretch>
            <a:fillRect/>
          </a:stretch>
        </p:blipFill>
        <p:spPr>
          <a:xfrm>
            <a:off x="2714625" y="0"/>
            <a:ext cx="6429376" cy="5143500"/>
          </a:xfrm>
          <a:prstGeom prst="rect">
            <a:avLst/>
          </a:prstGeom>
          <a:ln w="19050">
            <a:solidFill>
              <a:srgbClr val="00B050"/>
            </a:solidFill>
          </a:ln>
        </p:spPr>
      </p:pic>
      <p:sp>
        <p:nvSpPr>
          <p:cNvPr id="7" name="Rectangle 6"/>
          <p:cNvSpPr/>
          <p:nvPr/>
        </p:nvSpPr>
        <p:spPr>
          <a:xfrm>
            <a:off x="-9145" y="4599432"/>
            <a:ext cx="539497" cy="53492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705412" y="1755648"/>
            <a:ext cx="643858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14625" y="3520440"/>
            <a:ext cx="643858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96132" y="5134356"/>
            <a:ext cx="643858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696132" y="1"/>
            <a:ext cx="6438589"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36592" y="0"/>
            <a:ext cx="9144" cy="51435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714625" y="0"/>
            <a:ext cx="9144" cy="51435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931152" y="0"/>
            <a:ext cx="9144" cy="51435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134721" y="1"/>
            <a:ext cx="9144" cy="51435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93583129"/>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00" b="1" dirty="0" smtClean="0"/>
              <a:t>Before we get started, part un</a:t>
            </a:r>
            <a:br>
              <a:rPr lang="en-US" sz="1600" b="1" dirty="0" smtClean="0"/>
            </a:br>
            <a:r>
              <a:rPr lang="en-US" sz="1600" b="1" dirty="0" smtClean="0"/>
              <a:t> </a:t>
            </a:r>
            <a:br>
              <a:rPr lang="en-US" sz="1600" b="1" dirty="0" smtClean="0"/>
            </a:br>
            <a:r>
              <a:rPr lang="en-US" sz="1600" b="1" u="sng" dirty="0" smtClean="0"/>
              <a:t>Thoughtfully</a:t>
            </a:r>
            <a:r>
              <a:rPr lang="en-US" sz="1600" b="1" dirty="0" smtClean="0"/>
              <a:t> consider critical candidate moments that are universal</a:t>
            </a:r>
            <a:br>
              <a:rPr lang="en-US" sz="1600" b="1" dirty="0" smtClean="0"/>
            </a:br>
            <a:r>
              <a:rPr lang="en-US" sz="1600" b="1" dirty="0" smtClean="0"/>
              <a:t> </a:t>
            </a:r>
            <a:br>
              <a:rPr lang="en-US" sz="1600" b="1" dirty="0" smtClean="0"/>
            </a:br>
            <a:r>
              <a:rPr lang="en-US" sz="1600" b="1" dirty="0" smtClean="0"/>
              <a:t>Heavy emphasis on thoughtfully</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0699"/>
            <a:ext cx="7772400" cy="1102519"/>
          </a:xfrm>
        </p:spPr>
        <p:txBody>
          <a:bodyPr>
            <a:noAutofit/>
          </a:bodyPr>
          <a:lstStyle/>
          <a:p>
            <a:r>
              <a:rPr lang="en-US" sz="1600" b="1" dirty="0" smtClean="0"/>
              <a:t>Before we get started, part </a:t>
            </a:r>
            <a:r>
              <a:rPr lang="en-US" sz="1600" b="1" dirty="0" err="1" smtClean="0"/>
              <a:t>deux</a:t>
            </a:r>
            <a:r>
              <a:rPr lang="en-US" sz="1600" b="1" dirty="0" smtClean="0"/>
              <a:t> </a:t>
            </a:r>
            <a:br>
              <a:rPr lang="en-US" sz="1600" b="1" dirty="0" smtClean="0"/>
            </a:br>
            <a:r>
              <a:rPr lang="en-US" sz="1600" b="1" dirty="0" smtClean="0"/>
              <a:t> </a:t>
            </a:r>
            <a:br>
              <a:rPr lang="en-US" sz="1600" b="1" dirty="0" smtClean="0"/>
            </a:br>
            <a:r>
              <a:rPr lang="en-US" sz="1600" b="1" dirty="0" smtClean="0"/>
              <a:t>Everything we do must be </a:t>
            </a:r>
            <a:r>
              <a:rPr lang="en-US" sz="1600" b="1" dirty="0" smtClean="0">
                <a:solidFill>
                  <a:srgbClr val="7030A0"/>
                </a:solidFill>
              </a:rPr>
              <a:t>magnanimously</a:t>
            </a:r>
            <a:r>
              <a:rPr lang="en-US" sz="1600" b="1" dirty="0" smtClean="0"/>
              <a:t> candidate centric </a:t>
            </a:r>
            <a:br>
              <a:rPr lang="en-US" sz="1600" b="1" dirty="0" smtClean="0"/>
            </a:br>
            <a:r>
              <a:rPr lang="en-US" sz="1600" b="1" dirty="0" smtClean="0"/>
              <a:t> </a:t>
            </a:r>
            <a:br>
              <a:rPr lang="en-US" sz="1600" b="1" dirty="0" smtClean="0"/>
            </a:br>
            <a:r>
              <a:rPr lang="en-US" sz="1600" b="1" dirty="0" smtClean="0"/>
              <a:t>The customer is ALWAYS right. True or not true?</a:t>
            </a:r>
            <a:br>
              <a:rPr lang="en-US" sz="1600" b="1" dirty="0" smtClean="0"/>
            </a:br>
            <a:r>
              <a:rPr lang="en-US" sz="1600" b="1" dirty="0" smtClean="0"/>
              <a:t> </a:t>
            </a:r>
            <a:br>
              <a:rPr lang="en-US" sz="1600" b="1" dirty="0" smtClean="0"/>
            </a:br>
            <a:r>
              <a:rPr lang="en-US" sz="1600" b="1" dirty="0" smtClean="0"/>
              <a:t>The candidate is ALWAYS right. True or not true?</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5835"/>
            <a:ext cx="7772400" cy="1102519"/>
          </a:xfrm>
        </p:spPr>
        <p:txBody>
          <a:bodyPr>
            <a:noAutofit/>
          </a:bodyPr>
          <a:lstStyle/>
          <a:p>
            <a:r>
              <a:rPr lang="en-US" sz="1600" b="1" dirty="0" smtClean="0"/>
              <a:t>Before we get started, part </a:t>
            </a:r>
            <a:r>
              <a:rPr lang="en-US" sz="1600" b="1" dirty="0" err="1" smtClean="0"/>
              <a:t>trois</a:t>
            </a:r>
            <a:r>
              <a:rPr lang="en-US" sz="1600" b="1" dirty="0" smtClean="0"/>
              <a:t/>
            </a:r>
            <a:br>
              <a:rPr lang="en-US" sz="1600" b="1" dirty="0" smtClean="0"/>
            </a:br>
            <a:r>
              <a:rPr lang="en-US" sz="1600" b="1" dirty="0" smtClean="0"/>
              <a:t> </a:t>
            </a:r>
            <a:br>
              <a:rPr lang="en-US" sz="1600" b="1" dirty="0" smtClean="0"/>
            </a:br>
            <a:r>
              <a:rPr lang="en-US" sz="1600" b="1" dirty="0" smtClean="0"/>
              <a:t>We’re NOT in a war for talent, we never have been. It was all a lie.</a:t>
            </a:r>
            <a:br>
              <a:rPr lang="en-US" sz="1600" b="1" dirty="0" smtClean="0"/>
            </a:br>
            <a:r>
              <a:rPr lang="en-US" sz="1600" b="1" dirty="0" smtClean="0"/>
              <a:t> </a:t>
            </a:r>
            <a:br>
              <a:rPr lang="en-US" sz="1600" b="1" dirty="0" smtClean="0"/>
            </a:br>
            <a:r>
              <a:rPr lang="en-US" sz="1600" b="1" dirty="0" smtClean="0"/>
              <a:t>We’re in a war with </a:t>
            </a:r>
            <a:r>
              <a:rPr lang="en-US" sz="1600" b="1" u="sng" dirty="0" smtClean="0"/>
              <a:t>ourselves</a:t>
            </a:r>
            <a:r>
              <a:rPr lang="en-US" sz="1600" b="1" dirty="0" smtClean="0"/>
              <a:t>. We always have been. That’s the truth. </a:t>
            </a:r>
            <a:br>
              <a:rPr lang="en-US" sz="1600" b="1" dirty="0" smtClean="0"/>
            </a:br>
            <a:r>
              <a:rPr lang="en-US" sz="1600" b="1" dirty="0" smtClean="0"/>
              <a:t> </a:t>
            </a:r>
            <a:br>
              <a:rPr lang="en-US" sz="1600" b="1" dirty="0" smtClean="0"/>
            </a:br>
            <a:r>
              <a:rPr lang="en-US" sz="1600" b="1" dirty="0" smtClean="0"/>
              <a:t>How do we possibly get our massively difficult jobs done whilst being </a:t>
            </a:r>
            <a:r>
              <a:rPr lang="en-US" sz="1600" b="1" dirty="0" smtClean="0">
                <a:solidFill>
                  <a:srgbClr val="7030A0"/>
                </a:solidFill>
              </a:rPr>
              <a:t>magnanimous</a:t>
            </a:r>
            <a:r>
              <a:rPr lang="en-US" sz="1600" b="1" dirty="0" smtClean="0"/>
              <a:t> and creating </a:t>
            </a:r>
            <a:r>
              <a:rPr lang="en-US" sz="1600" b="1" dirty="0" smtClean="0">
                <a:solidFill>
                  <a:schemeClr val="accent1"/>
                </a:solidFill>
              </a:rPr>
              <a:t>highly</a:t>
            </a:r>
            <a:r>
              <a:rPr lang="en-US" sz="1600" b="1" dirty="0" smtClean="0"/>
              <a:t> </a:t>
            </a:r>
            <a:r>
              <a:rPr lang="en-US" sz="1600" b="1" dirty="0" smtClean="0">
                <a:solidFill>
                  <a:schemeClr val="accent6">
                    <a:lumMod val="75000"/>
                  </a:schemeClr>
                </a:solidFill>
              </a:rPr>
              <a:t>personalized</a:t>
            </a:r>
            <a:r>
              <a:rPr lang="en-US" sz="1600" b="1" dirty="0" smtClean="0"/>
              <a:t> candidate experiences?</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946136" cy="1102519"/>
          </a:xfrm>
        </p:spPr>
        <p:txBody>
          <a:bodyPr>
            <a:noAutofit/>
          </a:bodyPr>
          <a:lstStyle/>
          <a:p>
            <a:pPr>
              <a:tabLst>
                <a:tab pos="228600" algn="l"/>
              </a:tabLst>
            </a:pPr>
            <a:r>
              <a:rPr lang="en-US" sz="1600" b="1" dirty="0" smtClean="0"/>
              <a:t>Let’s just say the candidate journey looks something like this, part un </a:t>
            </a:r>
            <a:br>
              <a:rPr lang="en-US" sz="1600" b="1" dirty="0" smtClean="0"/>
            </a:br>
            <a:r>
              <a:rPr lang="en-US" sz="1600" b="1" dirty="0" smtClean="0"/>
              <a:t> </a:t>
            </a:r>
            <a:br>
              <a:rPr lang="en-US" sz="1600" b="1" dirty="0" smtClean="0"/>
            </a:br>
            <a:r>
              <a:rPr lang="en-US" sz="1600" b="1" dirty="0" smtClean="0"/>
              <a:t>1. Candidates are aware and have interest in your 	job/company/employer 	brand</a:t>
            </a:r>
            <a:br>
              <a:rPr lang="en-US" sz="1600" b="1" dirty="0" smtClean="0"/>
            </a:br>
            <a:r>
              <a:rPr lang="en-US" sz="1600" b="1" dirty="0" smtClean="0"/>
              <a:t/>
            </a:r>
            <a:br>
              <a:rPr lang="en-US" sz="1600" b="1" dirty="0" smtClean="0"/>
            </a:br>
            <a:r>
              <a:rPr lang="en-US" sz="1600" b="1" dirty="0" smtClean="0"/>
              <a:t>2. Candidates apply to your jobs </a:t>
            </a:r>
            <a:br>
              <a:rPr lang="en-US" sz="1600" b="1" dirty="0" smtClean="0"/>
            </a:br>
            <a:r>
              <a:rPr lang="en-US" sz="1600" b="1" dirty="0" smtClean="0"/>
              <a:t/>
            </a:r>
            <a:br>
              <a:rPr lang="en-US" sz="1600" b="1" dirty="0" smtClean="0"/>
            </a:br>
            <a:r>
              <a:rPr lang="en-US" sz="1600" b="1" dirty="0" smtClean="0"/>
              <a:t>3. Candidates expect communication from jobs they apply to from you</a:t>
            </a:r>
            <a:br>
              <a:rPr lang="en-US" sz="1600" b="1" dirty="0" smtClean="0"/>
            </a:br>
            <a:r>
              <a:rPr lang="en-US" sz="1600" b="1" dirty="0" smtClean="0"/>
              <a:t/>
            </a:r>
            <a:br>
              <a:rPr lang="en-US" sz="1600" b="1" dirty="0" smtClean="0"/>
            </a:br>
            <a:r>
              <a:rPr lang="en-US" sz="1600" b="1" dirty="0" smtClean="0"/>
              <a:t>4. Candidates are assessed, screened &amp; given feedback </a:t>
            </a:r>
            <a:br>
              <a:rPr lang="en-US" sz="1600" b="1" dirty="0" smtClean="0"/>
            </a:br>
            <a:r>
              <a:rPr lang="en-US" sz="1600" b="1" dirty="0" smtClean="0"/>
              <a:t>	a. Candidates are rejected &amp; communicated with</a:t>
            </a:r>
            <a:br>
              <a:rPr lang="en-US" sz="1600" b="1" dirty="0" smtClean="0"/>
            </a:br>
            <a:r>
              <a:rPr lang="en-US" sz="1600" b="1" dirty="0" smtClean="0"/>
              <a:t>	b. Candidates that go forward receive concise communication regarding 	next steps a la the journey </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2411"/>
            <a:ext cx="7772400" cy="1102519"/>
          </a:xfrm>
        </p:spPr>
        <p:txBody>
          <a:bodyPr>
            <a:noAutofit/>
          </a:bodyPr>
          <a:lstStyle/>
          <a:p>
            <a:pPr>
              <a:tabLst>
                <a:tab pos="284163" algn="l"/>
              </a:tabLst>
            </a:pPr>
            <a:r>
              <a:rPr lang="en-US" sz="1600" b="1" dirty="0" smtClean="0"/>
              <a:t>Let’s just say the candidate journey looks something like this, part </a:t>
            </a:r>
            <a:r>
              <a:rPr lang="en-US" sz="1600" b="1" dirty="0" err="1" smtClean="0"/>
              <a:t>deux</a:t>
            </a:r>
            <a:r>
              <a:rPr lang="en-US" sz="1600" b="1" dirty="0" smtClean="0"/>
              <a:t> </a:t>
            </a:r>
            <a:br>
              <a:rPr lang="en-US" sz="1600" b="1" dirty="0" smtClean="0"/>
            </a:br>
            <a:r>
              <a:rPr lang="en-US" sz="1600" b="1" dirty="0" smtClean="0"/>
              <a:t> </a:t>
            </a:r>
            <a:br>
              <a:rPr lang="en-US" sz="1600" b="1" dirty="0" smtClean="0"/>
            </a:br>
            <a:r>
              <a:rPr lang="en-US" sz="1600" b="1" dirty="0" smtClean="0"/>
              <a:t>5. Candidates interact &amp; communicate with recruiters</a:t>
            </a:r>
            <a:br>
              <a:rPr lang="en-US" sz="1600" b="1" dirty="0" smtClean="0"/>
            </a:br>
            <a:r>
              <a:rPr lang="en-US" sz="1600" b="1" dirty="0" smtClean="0"/>
              <a:t>	a. Candidates meet IRL with recruiters</a:t>
            </a:r>
            <a:br>
              <a:rPr lang="en-US" sz="1600" b="1" dirty="0" smtClean="0"/>
            </a:br>
            <a:r>
              <a:rPr lang="en-US" sz="1600" b="1" dirty="0" smtClean="0"/>
              <a:t>	b. Candidates meet digitally with recruiters</a:t>
            </a:r>
            <a:br>
              <a:rPr lang="en-US" sz="1600" b="1" dirty="0" smtClean="0"/>
            </a:br>
            <a:r>
              <a:rPr lang="en-US" sz="1600" b="1" dirty="0" smtClean="0"/>
              <a:t>	c. Candidates have phone calls with recruiters</a:t>
            </a:r>
            <a:br>
              <a:rPr lang="en-US" sz="1600" b="1" dirty="0" smtClean="0"/>
            </a:br>
            <a:r>
              <a:rPr lang="en-US" sz="1600" b="1" dirty="0" smtClean="0"/>
              <a:t/>
            </a:r>
            <a:br>
              <a:rPr lang="en-US" sz="1600" b="1" dirty="0" smtClean="0"/>
            </a:br>
            <a:r>
              <a:rPr lang="en-US" sz="1600" b="1" dirty="0" smtClean="0"/>
              <a:t>6. Candidates interact &amp; communicate with hiring managers </a:t>
            </a:r>
            <a:br>
              <a:rPr lang="en-US" sz="1600" b="1" dirty="0" smtClean="0"/>
            </a:br>
            <a:r>
              <a:rPr lang="en-US" sz="1600" b="1" dirty="0" smtClean="0"/>
              <a:t>	a. Candidates meet IRL with hiring managers</a:t>
            </a:r>
            <a:br>
              <a:rPr lang="en-US" sz="1600" b="1" dirty="0" smtClean="0"/>
            </a:br>
            <a:r>
              <a:rPr lang="en-US" sz="1600" b="1" dirty="0" smtClean="0"/>
              <a:t>	b. Candidates meet digitally with hiring managers</a:t>
            </a:r>
            <a:br>
              <a:rPr lang="en-US" sz="1600" b="1" dirty="0" smtClean="0"/>
            </a:br>
            <a:r>
              <a:rPr lang="en-US" sz="1600" b="1" dirty="0" smtClean="0"/>
              <a:t>	c. Candidates have phone calls with hiring managers</a:t>
            </a:r>
            <a:br>
              <a:rPr lang="en-US" sz="1600" b="1" dirty="0" smtClean="0"/>
            </a:br>
            <a:r>
              <a:rPr lang="en-US" sz="1600" b="1" dirty="0" smtClean="0"/>
              <a:t/>
            </a:r>
            <a:br>
              <a:rPr lang="en-US" sz="1600" b="1" dirty="0" smtClean="0"/>
            </a:br>
            <a:r>
              <a:rPr lang="en-US" sz="1600" b="1" dirty="0" smtClean="0"/>
              <a:t>7. Candidates interact &amp; communicate with the team  </a:t>
            </a:r>
            <a:br>
              <a:rPr lang="en-US" sz="1600" b="1" dirty="0" smtClean="0"/>
            </a:br>
            <a:r>
              <a:rPr lang="en-US" sz="1600" b="1" dirty="0" smtClean="0"/>
              <a:t>	a. Candidates meet IRL with the team  </a:t>
            </a:r>
            <a:br>
              <a:rPr lang="en-US" sz="1600" b="1" dirty="0" smtClean="0"/>
            </a:br>
            <a:r>
              <a:rPr lang="en-US" sz="1600" b="1" dirty="0" smtClean="0"/>
              <a:t>	b. Candidates meet digitally with the team  </a:t>
            </a:r>
            <a:br>
              <a:rPr lang="en-US" sz="1600" b="1" dirty="0" smtClean="0"/>
            </a:br>
            <a:r>
              <a:rPr lang="en-US" sz="1600" b="1" dirty="0" smtClean="0"/>
              <a:t>	c. Candidates have phone calls with the team  </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3267"/>
            <a:ext cx="7772400" cy="1102519"/>
          </a:xfrm>
        </p:spPr>
        <p:txBody>
          <a:bodyPr>
            <a:noAutofit/>
          </a:bodyPr>
          <a:lstStyle/>
          <a:p>
            <a:pPr>
              <a:tabLst>
                <a:tab pos="284163" algn="l"/>
                <a:tab pos="576263" algn="l"/>
              </a:tabLst>
            </a:pPr>
            <a:r>
              <a:rPr lang="en-US" sz="1600" b="1" dirty="0" smtClean="0"/>
              <a:t>Let’s just say the candidate journey looks something like this, part </a:t>
            </a:r>
            <a:r>
              <a:rPr lang="en-US" sz="1600" b="1" dirty="0" err="1" smtClean="0"/>
              <a:t>trois</a:t>
            </a:r>
            <a:r>
              <a:rPr lang="en-US" sz="1600" dirty="0" smtClean="0"/>
              <a:t/>
            </a:r>
            <a:br>
              <a:rPr lang="en-US" sz="1600" dirty="0" smtClean="0"/>
            </a:br>
            <a:r>
              <a:rPr lang="en-US" sz="1600" dirty="0" smtClean="0"/>
              <a:t> </a:t>
            </a:r>
            <a:br>
              <a:rPr lang="en-US" sz="1600" dirty="0" smtClean="0"/>
            </a:br>
            <a:r>
              <a:rPr lang="en-US" sz="1600" b="1" dirty="0" smtClean="0"/>
              <a:t>8. Candidates are graded out by the internal hiring team </a:t>
            </a:r>
            <a:br>
              <a:rPr lang="en-US" sz="1600" b="1" dirty="0" smtClean="0"/>
            </a:br>
            <a:r>
              <a:rPr lang="en-US" sz="1600" b="1" dirty="0" smtClean="0"/>
              <a:t>	a. Candidates are rejected &amp; communicated with</a:t>
            </a:r>
            <a:br>
              <a:rPr lang="en-US" sz="1600" b="1" dirty="0" smtClean="0"/>
            </a:br>
            <a:r>
              <a:rPr lang="en-US" sz="1600" b="1" dirty="0" smtClean="0"/>
              <a:t>	b. Candidates that go forward receive concise communication regarding 	next steps in the journey </a:t>
            </a:r>
            <a:br>
              <a:rPr lang="en-US" sz="1600" b="1" dirty="0" smtClean="0"/>
            </a:br>
            <a:r>
              <a:rPr lang="en-US" sz="1600" b="1" dirty="0" smtClean="0"/>
              <a:t/>
            </a:r>
            <a:br>
              <a:rPr lang="en-US" sz="1600" b="1" dirty="0" smtClean="0"/>
            </a:br>
            <a:r>
              <a:rPr lang="en-US" sz="1600" b="1" dirty="0" smtClean="0"/>
              <a:t>9. Candidates negotiate &amp; receive job offer 	</a:t>
            </a:r>
            <a:br>
              <a:rPr lang="en-US" sz="1600" b="1" dirty="0" smtClean="0"/>
            </a:br>
            <a:r>
              <a:rPr lang="en-US" sz="1600" b="1" dirty="0" smtClean="0"/>
              <a:t>	a. Candidates reject the offer</a:t>
            </a:r>
            <a:br>
              <a:rPr lang="en-US" sz="1600" b="1" dirty="0" smtClean="0"/>
            </a:br>
            <a:r>
              <a:rPr lang="en-US" sz="1600" b="1" dirty="0" smtClean="0"/>
              <a:t>	b. Candidates accept the offer</a:t>
            </a:r>
            <a:br>
              <a:rPr lang="en-US" sz="1600" b="1" dirty="0" smtClean="0"/>
            </a:br>
            <a:r>
              <a:rPr lang="en-US" sz="1600" b="1" dirty="0" smtClean="0"/>
              <a:t/>
            </a:r>
            <a:br>
              <a:rPr lang="en-US" sz="1600" b="1" dirty="0" smtClean="0"/>
            </a:br>
            <a:r>
              <a:rPr lang="en-US" sz="1600" b="1" dirty="0" smtClean="0"/>
              <a:t>10. Candidates that accept the offer participate in pre-	boarding activities</a:t>
            </a:r>
            <a:endParaRPr lang="en-US" sz="1600" b="1" dirty="0"/>
          </a:p>
        </p:txBody>
      </p:sp>
    </p:spTree>
    <p:extLst>
      <p:ext uri="{BB962C8B-B14F-4D97-AF65-F5344CB8AC3E}">
        <p14:creationId xmlns="" xmlns:p14="http://schemas.microsoft.com/office/powerpoint/2010/main" val="35484979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3763</TotalTime>
  <Words>332</Words>
  <Application>Microsoft Office PowerPoint</Application>
  <PresentationFormat>On-screen Show (16:9)</PresentationFormat>
  <Paragraphs>75</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Creating Candidate Micro-Moments  That Matter</vt:lpstr>
      <vt:lpstr>Micro-Moments  As defined by Google, a “micro-moment occurs when people reflexively turn to a device—increasingly a smartphone—to act on a need to learn something, do something, discover something, watch something, or buy something. They are intent-rich moments when decisions are made and preferences shaped.”  May 16, 2017</vt:lpstr>
      <vt:lpstr>This weekend get 2 tattoos…    Left forearm = Highly &amp; Exceedingly   Right forearm = Magnanimous &amp; Personalized     Highly, to a high degree  Exceedingly, to an extreme degree  Magnanimous, a lofty and courageous spirit  Personalized, to make personal or individual</vt:lpstr>
      <vt:lpstr>Before we get started, part un   Thoughtfully consider critical candidate moments that are universal   Heavy emphasis on thoughtfully</vt:lpstr>
      <vt:lpstr>Before we get started, part deux    Everything we do must be magnanimously candidate centric    The customer is ALWAYS right. True or not true?   The candidate is ALWAYS right. True or not true?</vt:lpstr>
      <vt:lpstr>Before we get started, part trois   We’re NOT in a war for talent, we never have been. It was all a lie.   We’re in a war with ourselves. We always have been. That’s the truth.    How do we possibly get our massively difficult jobs done whilst being magnanimous and creating highly personalized candidate experiences?</vt:lpstr>
      <vt:lpstr>Let’s just say the candidate journey looks something like this, part un    1. Candidates are aware and have interest in your  job/company/employer  brand  2. Candidates apply to your jobs   3. Candidates expect communication from jobs they apply to from you  4. Candidates are assessed, screened &amp; given feedback   a. Candidates are rejected &amp; communicated with  b. Candidates that go forward receive concise communication regarding  next steps a la the journey </vt:lpstr>
      <vt:lpstr>Let’s just say the candidate journey looks something like this, part deux    5. Candidates interact &amp; communicate with recruiters  a. Candidates meet IRL with recruiters  b. Candidates meet digitally with recruiters  c. Candidates have phone calls with recruiters  6. Candidates interact &amp; communicate with hiring managers   a. Candidates meet IRL with hiring managers  b. Candidates meet digitally with hiring managers  c. Candidates have phone calls with hiring managers  7. Candidates interact &amp; communicate with the team    a. Candidates meet IRL with the team    b. Candidates meet digitally with the team    c. Candidates have phone calls with the team  </vt:lpstr>
      <vt:lpstr>Let’s just say the candidate journey looks something like this, part trois   8. Candidates are graded out by the internal hiring team   a. Candidates are rejected &amp; communicated with  b. Candidates that go forward receive concise communication regarding  next steps in the journey   9. Candidates negotiate &amp; receive job offer    a. Candidates reject the offer  b. Candidates accept the offer  10. Candidates that accept the offer participate in pre- boarding activities</vt:lpstr>
      <vt:lpstr>It isn’t easy but it CAN be done. I promise.    Here are just a few examples of candidate thoughtfulness in the form of micro-moments that matter.   3, 2, 1, go…</vt:lpstr>
      <vt:lpstr>Candidates are aware and have interest in your job/company/employer brand  Your sourcing team found Sally, she’s awesome, discover her hobbies.</vt:lpstr>
      <vt:lpstr>Candidates apply to your jobs  Sally is now in your system. Follow her on Twitter and RT a few of her tweets. </vt:lpstr>
      <vt:lpstr>Candidates expect communication from jobs they apply to from you  Sally, thank you. I’m really excited that you applied. Next on the agenda is…</vt:lpstr>
      <vt:lpstr>Candidates are assessed, screened &amp; given feedback  Sally, you passed all the tests. What would like to learn about us?</vt:lpstr>
      <vt:lpstr>Candidates are rejected &amp; communicated with  Jan, you’re amazing. This role wasn’t the right fit for you. KIT. We’ll figure it out. We want you on our team. Would you like to talk on the phone?</vt:lpstr>
      <vt:lpstr>Candidates that go forward receive concise communication regarding next steps a la the journey   Sally, you’ll talk with recruiters, hiring managers and the team that you would be working with. How can I make this process easy for you?</vt:lpstr>
      <vt:lpstr>Candidates interact &amp; communicate with recruiters  Sally, what would you like to learn about me, the hiring managers, the team, our company, our culture, our CEO, etc? I want you to feel comfortable with both our hiring process and explicitly how we treat you during this process. I want you to win. I’m your advocate. Think of me as such.</vt:lpstr>
      <vt:lpstr>Candidates meet IRL with recruiters  Sally, we’ve made a parking spot for you up front (to the left of the handicapped parking spaces). I’ve attached the map to our office and I think your commute time will be about 30 minutes or so.</vt:lpstr>
      <vt:lpstr>Candidates meet digitally with recruiters  Sally, thanks for being on Skype with me today. I wanted to ask for your feedback from our interview last Thursday. What could I have done better and what question(s) should I have asked? I’m always trying to get better.</vt:lpstr>
      <vt:lpstr>Candidates have phone calls with recruiters  Sally, during our last interaction you mentioned drone racing. Tell me more about that. How did you get started and I’m asking because my son might be interested in that. Could you give me a few pointers? </vt:lpstr>
      <vt:lpstr>Candidates interact &amp; communicate with hiring managers  Sally, the hiring managers will ask deeper questions about your capabilities. They want to know two things (1) what are the current edges of your experience and (2) can they see you pushing the team (in a good way)? That’s essentially what they care about. No prep, just be yourself and know why they are asking the questions they’re asking. You got this. </vt:lpstr>
      <vt:lpstr>Candidates meet IRL with hiring managers  Sally, what’s your favorite drink and snack? During your time with the hiring managers, you’ll be taking multiple brain breaks and I want you to have things you like readily available.  Plan for about three hours. They usually rotate 6 different managers in and out of the interview. That’s why the breaks are important (for you and them). You got this.</vt:lpstr>
      <vt:lpstr>Candidates meet digitally with hiring managers  Sally, as you know, we have some folks in the UK that want to meet you. We’ll use Zoom for the call. Please make sure your webcam works, the room is well lit and your background is solid. As this meeting is both visual and the words you say, it’s important that you present well to these folks. I’ll practice with you 30 minutes before your call. You’ll be fine.</vt:lpstr>
      <vt:lpstr>Candidates have phone calls with hiring managers  Sally, Dan who you met here at the office wants to ask you a few more questions about what your want to learn while at our company. He’s responsible for building out development plans for folks. The call is all about you and what you want to learn. It should be a rather easy and quick call. Call or text me after the call with Dan.</vt:lpstr>
      <vt:lpstr>Candidates interact &amp; communicate with the team  Sally, everyone on the team is excited to meet you. They’ve reviewed your resume. They’ve reviewed my and the hiring managers notes. They’ve reviewed your LinkedIn profile and followed you on Twitter. The point being, they’ll know a bit about you. Here are their names, LinkedIn profiles and Twitter accounts so you can do your own research if you want.   </vt:lpstr>
      <vt:lpstr>Candidates meet IRL with the team  Sally, the next step in the process is meeting with the team you’ll be assigned to. These meetings are normally brainstorming meetings. They’ll take you through a current project and see what you think. Specifically, they’ll tell you where they’re hitting a wall. They want to see you in action. They want to see how the room flows. Be true to yourself and blow them away with your brilliance.  You’ll enjoy the meeting. I promise. </vt:lpstr>
      <vt:lpstr>Candidates meet digitally with the team  Sally, as you know, Denise couldn’t make the team meeting. She was out with the flu. She’s excited to talk with you as she already feels like she knows you. This won’t be a brainstorming session. She mainly wants to know what you thought of the team meeting and how we could make that better for folks like you. She’s a complete geek so make sure you bring up your experience with drone racing. You’ll like Denise.   </vt:lpstr>
      <vt:lpstr>Candidates have phone calls with the team  Sally, our CEO, Janet wants to talk with you. She’s heard all about you and wants to see if you have any questions about the company and our culture. She’s based in London which is 5 hours ahead of you. It will be a 20 minute call and she just wants to make sure you like what you’ve seen, read and heard. I’ll work with you and Janet to get the call scheduled.  </vt:lpstr>
      <vt:lpstr>Candidates are graded out by the internal hiring team  Sally, right now everyone is comparing notes on their interactions with you. Every single conversation will be analyzed and discussed. This is where in the process they all assign grades for you on eight different levels (we discussed this during our first call). Mostly they want to make sure they all saw the same thing in you and that you align with both the team and the values of our company. Don’t be nervous, this is the final stage of their involvement in the hiring process. They want to make good decisions so expect to talk with me on Monday. I’ll text you if I know something sooner. </vt:lpstr>
      <vt:lpstr>Candidates are rejected &amp; communicated with  Sally, bad news and good news. The local team passed on you for some very specific reasons that I’d like to talk with you about over coffee or a call. The good news is that the UK team was so impressed with you that they want to start a hiring process with you. No guarantees but they’ve expressed interest and I think you should at least hear them out. So, you didn’t get this job. I know you’re disappointed. Let’s talk soon okay.</vt:lpstr>
      <vt:lpstr>Candidates that go forward receive concise communication regarding next steps in the journey   Sally, OMG, greatest news ever. The entire team loves you and wants you to start immediately. I’ve never seen them like this. It’s weird but cool. Okay, let’s talk next steps. We’ve talked comp. What else is on your list of must haves? The next step in the process is for me to conjure up an offer letter. I’d like to have that done by Wednesday, does that sound good to you?</vt:lpstr>
      <vt:lpstr>Candidates negotiate &amp; receive job offer  Sally, expect a FedEx package today. I won’t say what it is but the box will also include a signed offer letter from Janet. Text me once you get the package. I’m excited for you.</vt:lpstr>
      <vt:lpstr>Candidates reject the offer  Sally, I’m bummed but I understand. I want us to stay in touch because this won’t be the last time I try to recruit you. You’ve been amazing throughout this process and I know you’ll do well at anything you choose to do. Thanks for making my job easier and let’s grab coffee in a few months. </vt:lpstr>
      <vt:lpstr>Candidates accept the offer  Sally, it’s going to be so nice to have you in our office. Normally recruiters fade out as HR takes more of a role in your onboarding and development but I’d like for us to stay in touch AND if you ever need anything, please don’t hesitate to call/text me. Our company just got better, thank you Sally.</vt:lpstr>
      <vt:lpstr>Candidates that accept the offer participate in pre-boarding activities  Sally, attached is the employee handbook, read it and counter sign the end of the document. Your business cards should reach your house by next Tuesday. I’ll send a separate note regarding your email account so expect that shortly. Lastly, I’ve included our current benefits package. Review and during your first week HR will explain line by line what everything means coverage wise. Do you have any questions before your “officially” onboarded to the company?</vt:lpstr>
      <vt:lpstr>Easy peasy lemon squeezy   a playful way to describe a difficult task or activity as extremely easy or simple to perform.</vt:lpstr>
      <vt:lpstr>Q&amp;A</vt:lpstr>
      <vt:lpstr>Slide 38</vt:lpstr>
    </vt:vector>
  </TitlesOfParts>
  <Company>RecruitingDaily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Micro-Moments</dc:subject>
  <dc:creator>William Tincup</dc:creator>
  <cp:lastModifiedBy>Will Tincup</cp:lastModifiedBy>
  <cp:revision>8</cp:revision>
  <dcterms:created xsi:type="dcterms:W3CDTF">2015-08-24T14:20:13Z</dcterms:created>
  <dcterms:modified xsi:type="dcterms:W3CDTF">2020-02-02T00:15:29Z</dcterms:modified>
</cp:coreProperties>
</file>